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530" r:id="rId2"/>
    <p:sldId id="566" r:id="rId3"/>
    <p:sldId id="565" r:id="rId4"/>
    <p:sldId id="637" r:id="rId5"/>
    <p:sldId id="613" r:id="rId6"/>
    <p:sldId id="614" r:id="rId7"/>
    <p:sldId id="616" r:id="rId8"/>
    <p:sldId id="575" r:id="rId9"/>
    <p:sldId id="576" r:id="rId10"/>
    <p:sldId id="638" r:id="rId11"/>
    <p:sldId id="567" r:id="rId12"/>
    <p:sldId id="641" r:id="rId13"/>
    <p:sldId id="577" r:id="rId14"/>
    <p:sldId id="578" r:id="rId15"/>
    <p:sldId id="584" r:id="rId16"/>
    <p:sldId id="587" r:id="rId17"/>
    <p:sldId id="585" r:id="rId18"/>
    <p:sldId id="586" r:id="rId19"/>
    <p:sldId id="588" r:id="rId20"/>
    <p:sldId id="589" r:id="rId21"/>
    <p:sldId id="591" r:id="rId22"/>
    <p:sldId id="635" r:id="rId23"/>
    <p:sldId id="624" r:id="rId24"/>
    <p:sldId id="608" r:id="rId25"/>
    <p:sldId id="642" r:id="rId26"/>
    <p:sldId id="610" r:id="rId27"/>
    <p:sldId id="625" r:id="rId28"/>
    <p:sldId id="606" r:id="rId29"/>
    <p:sldId id="627" r:id="rId30"/>
    <p:sldId id="629" r:id="rId31"/>
    <p:sldId id="630" r:id="rId32"/>
    <p:sldId id="636" r:id="rId33"/>
    <p:sldId id="631" r:id="rId34"/>
    <p:sldId id="632" r:id="rId35"/>
    <p:sldId id="611" r:id="rId36"/>
    <p:sldId id="634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13"/>
    <p:restoredTop sz="96727"/>
  </p:normalViewPr>
  <p:slideViewPr>
    <p:cSldViewPr snapToGrid="0" snapToObjects="1" showGuides="1">
      <p:cViewPr varScale="1">
        <p:scale>
          <a:sx n="128" d="100"/>
          <a:sy n="128" d="100"/>
        </p:scale>
        <p:origin x="176" y="176"/>
      </p:cViewPr>
      <p:guideLst>
        <p:guide orient="horz" pos="4320"/>
        <p:guide/>
        <p:guide pos="3840"/>
        <p:guide orient="horz" pos="4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23.png>
</file>

<file path=ppt/media/image24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F25DE3-BC5D-2040-ACA7-5247B862A03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9CC8BE-A56D-C346-94C5-0174E9D69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963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02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83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818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Close the gap between what we imagine and what is realized.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560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76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566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06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633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03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993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899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D3ADE2-6AA3-894D-82B2-1F2FD4F3427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21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7201C-84B2-614A-AA6B-F46779F04F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43B5F-64F9-214A-94F5-6AF37A99D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3362C-31A1-1F4C-939D-EA1D2F4DD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82286-072D-0847-9E67-ED519325C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55B68-7FD6-7A40-A4B1-B42D7F218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447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28A7E-096F-504A-A3C0-CE9FFC2C0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C89C67-AB48-5040-9179-2523299CC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4A68D-E9E8-464B-9397-FF4109E1A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93E98-E31B-7F4A-B580-3C0EB2D08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D6F5D-706B-9949-BAAE-AA75EA45E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3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C6AD2-09A5-1441-AAF8-D45971E5C9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4E47B5-3100-4C44-BBBA-EED283646C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C36AB-E599-8F4F-B3AE-20E0B2CC2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C755D-B551-314A-8CCE-61D4282A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00C3F-7CA4-3441-973C-476DC0504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294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C55C6-762B-6245-AF4A-D183F4F3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BE76B-B405-6D40-803F-76180BDA2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192A0-4A24-354B-A5CD-4694CE777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BF2C1-BDCF-9448-9E09-341A18A7A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B251C-93AF-E64F-BF42-1AD7D1C0B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59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F5A52-CFEC-DF48-995E-6F50DEB8C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F9C5E-773A-1949-A2C7-AB13DE5219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43A2A-34CC-8740-864D-6A42EB166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077B-8516-E943-A1F5-3E6C6435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B8EFE-7A97-E24A-81D3-3ABE4515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150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BC61C-5D7C-964D-B8E4-C94B5E0A9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1FAA5-5C16-F04E-BE0D-809C9BCA2A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857F2E-D2E7-2441-88DD-46DDB97F8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A3B025-9816-424C-B704-639F4F907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27875A-DE49-264A-9A02-E42125FB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5E0FD0-7837-A849-9F2C-8A5E28BD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7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393E4-17DE-764A-9F93-63649298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1A8C1-AD58-3C41-97C3-C34B9BF442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FB370A-2D45-CE43-9A73-E9F8E96007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DA375E-3648-8641-8E0A-4FEA1D3AD9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34EC1E-BE20-D94F-B2A2-DA8FC31E5A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A9157D-FEF1-4540-951B-504BCAF6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20B319-7458-9A48-932F-603CB2BF5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1ED9A0-2310-2542-BBCF-3B81805F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77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CE790-99BE-E94B-8519-D03BA3CD4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7D967D-FE64-A647-9C06-5424E3BC5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6078E-7CC9-4D4A-AF30-FEF4FA2E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E60C89-E35F-A146-BEC8-30BB785B5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04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79BF05-6349-0745-9359-64180A3F8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79A952-8391-DD40-9515-587BF2CE3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9304C-F3AB-124C-B895-913F02327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90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8C4A9-DDA7-E34B-9F29-46612A44A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08605-7891-3A4E-9C51-CAC8169EE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F6C852-BACE-F84E-9384-028551557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47E85-92EE-A84C-A7C3-4C044F42E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D0396-5F41-494E-B47A-5C8CE8946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22093-0043-284F-9CFD-8C47A4591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526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88795-A536-3042-BBF9-B0A062AA3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8533FE-FA96-054C-AC98-5CD4D01E2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F3EF90-3465-254A-A760-26346344C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CD2FB-1301-7F48-A609-79078C23E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5503A-A48C-C04B-B13C-696231C07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09A3E-7A50-074D-B276-01ECF704B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762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37ECC2-9B89-BC44-ACB8-762FB8CC8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44BBEF-54EF-314F-B638-F7AD24604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EDC49-743D-8644-8048-234F3FDD8B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CB382-D954-6841-B10B-5645F3C757EA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B2B21-B279-314E-8021-8717F7541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2E492-0484-5444-A7CD-612BE5B7FD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30A8D-6057-3046-AAC2-987DD0CF3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202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2mint/py2stor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i2mint/examples/tree/master/pybay_2019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2mint/py2stor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i2mint/examples/tree/master/pybay_2019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9372" y="544064"/>
            <a:ext cx="10363200" cy="2361309"/>
          </a:xfrm>
        </p:spPr>
        <p:txBody>
          <a:bodyPr>
            <a:normAutofit/>
          </a:bodyPr>
          <a:lstStyle/>
          <a:p>
            <a:r>
              <a:rPr lang="en-US" dirty="0">
                <a:latin typeface="Chalkboard"/>
                <a:cs typeface="Chalkboard"/>
              </a:rPr>
              <a:t>py2store</a:t>
            </a:r>
            <a:br>
              <a:rPr lang="en-US" dirty="0">
                <a:latin typeface="Chalkboard"/>
                <a:cs typeface="Chalkboard"/>
              </a:rPr>
            </a:br>
            <a:r>
              <a:rPr lang="en-US" sz="2000" dirty="0">
                <a:latin typeface="Chalkboard"/>
                <a:cs typeface="Chalkboard"/>
              </a:rPr>
              <a:t>A DAO of Python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458D28-728E-A340-84BE-D14C76576243}"/>
              </a:ext>
            </a:extLst>
          </p:cNvPr>
          <p:cNvGrpSpPr/>
          <p:nvPr/>
        </p:nvGrpSpPr>
        <p:grpSpPr>
          <a:xfrm>
            <a:off x="1414639" y="2936624"/>
            <a:ext cx="9182100" cy="1839828"/>
            <a:chOff x="1343025" y="4043697"/>
            <a:chExt cx="9182100" cy="183982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F8D8C08-9CB3-8E4F-94AF-0544303A3A4B}"/>
                </a:ext>
              </a:extLst>
            </p:cNvPr>
            <p:cNvSpPr/>
            <p:nvPr/>
          </p:nvSpPr>
          <p:spPr>
            <a:xfrm rot="16200000">
              <a:off x="5057024" y="4286502"/>
              <a:ext cx="1839828" cy="13542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halkboard"/>
                  <a:cs typeface="Chalkboard"/>
                </a:rPr>
                <a:t>interfaces</a:t>
              </a:r>
            </a:p>
            <a:p>
              <a:pPr algn="ctr"/>
              <a:r>
                <a:rPr lang="en-US" sz="2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halkboard"/>
                  <a:cs typeface="Chalkboard"/>
                </a:rPr>
                <a:t>to/from</a:t>
              </a:r>
              <a:endPara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pPr algn="ctr"/>
              <a:endParaRPr lang="en-US" sz="27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47A22A4-9882-D349-99DE-350F72B1F921}"/>
                </a:ext>
              </a:extLst>
            </p:cNvPr>
            <p:cNvSpPr/>
            <p:nvPr/>
          </p:nvSpPr>
          <p:spPr>
            <a:xfrm>
              <a:off x="3505200" y="4340364"/>
              <a:ext cx="1590675" cy="1246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halkboard"/>
                  <a:cs typeface="Chalkboard"/>
                </a:rPr>
                <a:t>simple </a:t>
              </a:r>
            </a:p>
            <a:p>
              <a:pPr algn="ctr"/>
              <a:r>
                <a:rPr lang="en-US" sz="2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halkboard"/>
                  <a:cs typeface="Chalkboard"/>
                </a:rPr>
                <a:t>&amp; consistent</a:t>
              </a:r>
              <a:endParaRPr lang="en-US" sz="2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F548E57-635A-424E-A221-065785D5DE9C}"/>
                </a:ext>
              </a:extLst>
            </p:cNvPr>
            <p:cNvSpPr/>
            <p:nvPr/>
          </p:nvSpPr>
          <p:spPr>
            <a:xfrm>
              <a:off x="1343025" y="4725085"/>
              <a:ext cx="2333625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halkboard"/>
                  <a:cs typeface="Chalkboard"/>
                </a:rPr>
                <a:t>Tools to create</a:t>
              </a:r>
              <a:endParaRPr lang="en-US" sz="2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6D265B0-6794-2D4B-A4D7-C45E9D2153EF}"/>
                </a:ext>
              </a:extLst>
            </p:cNvPr>
            <p:cNvSpPr/>
            <p:nvPr/>
          </p:nvSpPr>
          <p:spPr>
            <a:xfrm>
              <a:off x="8315325" y="4658409"/>
              <a:ext cx="220980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halkboard"/>
                  <a:cs typeface="Chalkboard"/>
                </a:rPr>
                <a:t>data systems.</a:t>
              </a:r>
              <a:endParaRPr lang="en-US" sz="2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89B8B41-C36F-A745-82A4-65E11DBB411D}"/>
                </a:ext>
              </a:extLst>
            </p:cNvPr>
            <p:cNvSpPr/>
            <p:nvPr/>
          </p:nvSpPr>
          <p:spPr>
            <a:xfrm>
              <a:off x="6286500" y="4273689"/>
              <a:ext cx="1943100" cy="1246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halkboard"/>
                  <a:cs typeface="Chalkboard"/>
                </a:rPr>
                <a:t>complicated</a:t>
              </a:r>
            </a:p>
            <a:p>
              <a:pPr algn="ctr"/>
              <a:r>
                <a:rPr lang="en-US" sz="2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halkboard"/>
                  <a:cs typeface="Chalkboard"/>
                </a:rPr>
                <a:t>&amp;</a:t>
              </a:r>
            </a:p>
            <a:p>
              <a:pPr algn="ctr"/>
              <a:r>
                <a:rPr lang="en-US" sz="2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halkboard"/>
                  <a:cs typeface="Chalkboard"/>
                </a:rPr>
                <a:t>varied</a:t>
              </a:r>
              <a:endParaRPr lang="en-US" sz="25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74E3521-789C-A941-852F-27AC2B7DBAF7}"/>
              </a:ext>
            </a:extLst>
          </p:cNvPr>
          <p:cNvSpPr txBox="1"/>
          <p:nvPr/>
        </p:nvSpPr>
        <p:spPr>
          <a:xfrm>
            <a:off x="3098675" y="5710281"/>
            <a:ext cx="90987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Thor Whalen. Director of AI Research at Analog Devices</a:t>
            </a:r>
          </a:p>
          <a:p>
            <a:pPr algn="l"/>
            <a:r>
              <a:rPr lang="en-US" sz="1600" dirty="0">
                <a:latin typeface="Chalkboard" panose="03050602040202020205" pitchFamily="66" charset="77"/>
              </a:rPr>
              <a:t>email: 				</a:t>
            </a:r>
            <a:r>
              <a:rPr lang="en-US" sz="1600" dirty="0" err="1">
                <a:latin typeface="Chalkboard" panose="03050602040202020205" pitchFamily="66" charset="77"/>
              </a:rPr>
              <a:t>thor.whalen</a:t>
            </a:r>
            <a:r>
              <a:rPr lang="en-US" sz="1600" dirty="0">
                <a:latin typeface="Chalkboard" panose="03050602040202020205" pitchFamily="66" charset="77"/>
              </a:rPr>
              <a:t> at analog</a:t>
            </a:r>
          </a:p>
          <a:p>
            <a:pPr algn="l"/>
            <a:r>
              <a:rPr lang="en-US" sz="1600" dirty="0">
                <a:latin typeface="Chalkboard" panose="03050602040202020205" pitchFamily="66" charset="77"/>
              </a:rPr>
              <a:t>py2store repo: 			</a:t>
            </a:r>
            <a:r>
              <a:rPr lang="en-US" sz="1600" dirty="0">
                <a:hlinkClick r:id="rId3"/>
              </a:rPr>
              <a:t>https://github.com/i2mint/py2store</a:t>
            </a:r>
            <a:endParaRPr lang="en-US" sz="1600" dirty="0">
              <a:latin typeface="Chalkboard" panose="03050602040202020205" pitchFamily="66" charset="77"/>
            </a:endParaRPr>
          </a:p>
          <a:p>
            <a:r>
              <a:rPr lang="en-US" sz="1600" dirty="0">
                <a:latin typeface="Chalkboard" panose="03050602040202020205" pitchFamily="66" charset="77"/>
              </a:rPr>
              <a:t>A demo notebook for this talk:	</a:t>
            </a:r>
            <a:r>
              <a:rPr lang="en-US" sz="1600" dirty="0">
                <a:hlinkClick r:id="rId4"/>
              </a:rPr>
              <a:t>https://github.com/i2mint/examples/tree/master/pybay_2019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11241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6D144E99-AC52-B74C-8615-255281075B33}"/>
              </a:ext>
            </a:extLst>
          </p:cNvPr>
          <p:cNvSpPr/>
          <p:nvPr/>
        </p:nvSpPr>
        <p:spPr>
          <a:xfrm>
            <a:off x="4117915" y="2211201"/>
            <a:ext cx="1836083" cy="1933739"/>
          </a:xfrm>
          <a:custGeom>
            <a:avLst/>
            <a:gdLst>
              <a:gd name="connsiteX0" fmla="*/ 0 w 1836083"/>
              <a:gd name="connsiteY0" fmla="*/ 0 h 2021741"/>
              <a:gd name="connsiteX1" fmla="*/ 1266531 w 1836083"/>
              <a:gd name="connsiteY1" fmla="*/ 0 h 2021741"/>
              <a:gd name="connsiteX2" fmla="*/ 1266531 w 1836083"/>
              <a:gd name="connsiteY2" fmla="*/ 385469 h 2021741"/>
              <a:gd name="connsiteX3" fmla="*/ 1269902 w 1836083"/>
              <a:gd name="connsiteY3" fmla="*/ 385469 h 2021741"/>
              <a:gd name="connsiteX4" fmla="*/ 1269902 w 1836083"/>
              <a:gd name="connsiteY4" fmla="*/ 444444 h 2021741"/>
              <a:gd name="connsiteX5" fmla="*/ 1312909 w 1836083"/>
              <a:gd name="connsiteY5" fmla="*/ 448184 h 2021741"/>
              <a:gd name="connsiteX6" fmla="*/ 1831291 w 1836083"/>
              <a:gd name="connsiteY6" fmla="*/ 906672 h 2021741"/>
              <a:gd name="connsiteX7" fmla="*/ 1836083 w 1836083"/>
              <a:gd name="connsiteY7" fmla="*/ 953526 h 2021741"/>
              <a:gd name="connsiteX8" fmla="*/ 1836083 w 1836083"/>
              <a:gd name="connsiteY8" fmla="*/ 1062045 h 2021741"/>
              <a:gd name="connsiteX9" fmla="*/ 1831291 w 1836083"/>
              <a:gd name="connsiteY9" fmla="*/ 1108898 h 2021741"/>
              <a:gd name="connsiteX10" fmla="*/ 1312909 w 1836083"/>
              <a:gd name="connsiteY10" fmla="*/ 1567385 h 2021741"/>
              <a:gd name="connsiteX11" fmla="*/ 1265283 w 1836083"/>
              <a:gd name="connsiteY11" fmla="*/ 1571527 h 2021741"/>
              <a:gd name="connsiteX12" fmla="*/ 1265283 w 1836083"/>
              <a:gd name="connsiteY12" fmla="*/ 1624974 h 2021741"/>
              <a:gd name="connsiteX13" fmla="*/ 1269515 w 1836083"/>
              <a:gd name="connsiteY13" fmla="*/ 1624974 h 2021741"/>
              <a:gd name="connsiteX14" fmla="*/ 1269515 w 1836083"/>
              <a:gd name="connsiteY14" fmla="*/ 2021741 h 2021741"/>
              <a:gd name="connsiteX15" fmla="*/ 43 w 1836083"/>
              <a:gd name="connsiteY15" fmla="*/ 2021741 h 2021741"/>
              <a:gd name="connsiteX16" fmla="*/ 92143 w 1836083"/>
              <a:gd name="connsiteY16" fmla="*/ 2017328 h 2021741"/>
              <a:gd name="connsiteX17" fmla="*/ 457201 w 1836083"/>
              <a:gd name="connsiteY17" fmla="*/ 1804432 h 2021741"/>
              <a:gd name="connsiteX18" fmla="*/ 323291 w 1836083"/>
              <a:gd name="connsiteY18" fmla="*/ 1650770 h 2021741"/>
              <a:gd name="connsiteX19" fmla="*/ 310414 w 1836083"/>
              <a:gd name="connsiteY19" fmla="*/ 1645720 h 2021741"/>
              <a:gd name="connsiteX20" fmla="*/ 323291 w 1836083"/>
              <a:gd name="connsiteY20" fmla="*/ 1640670 h 2021741"/>
              <a:gd name="connsiteX21" fmla="*/ 457201 w 1836083"/>
              <a:gd name="connsiteY21" fmla="*/ 1487008 h 2021741"/>
              <a:gd name="connsiteX22" fmla="*/ 323291 w 1836083"/>
              <a:gd name="connsiteY22" fmla="*/ 1333346 h 2021741"/>
              <a:gd name="connsiteX23" fmla="*/ 310414 w 1836083"/>
              <a:gd name="connsiteY23" fmla="*/ 1328296 h 2021741"/>
              <a:gd name="connsiteX24" fmla="*/ 323291 w 1836083"/>
              <a:gd name="connsiteY24" fmla="*/ 1323246 h 2021741"/>
              <a:gd name="connsiteX25" fmla="*/ 457201 w 1836083"/>
              <a:gd name="connsiteY25" fmla="*/ 1169584 h 2021741"/>
              <a:gd name="connsiteX26" fmla="*/ 323291 w 1836083"/>
              <a:gd name="connsiteY26" fmla="*/ 1015922 h 2021741"/>
              <a:gd name="connsiteX27" fmla="*/ 310414 w 1836083"/>
              <a:gd name="connsiteY27" fmla="*/ 1010872 h 2021741"/>
              <a:gd name="connsiteX28" fmla="*/ 323291 w 1836083"/>
              <a:gd name="connsiteY28" fmla="*/ 1005822 h 2021741"/>
              <a:gd name="connsiteX29" fmla="*/ 457201 w 1836083"/>
              <a:gd name="connsiteY29" fmla="*/ 852160 h 2021741"/>
              <a:gd name="connsiteX30" fmla="*/ 323291 w 1836083"/>
              <a:gd name="connsiteY30" fmla="*/ 698498 h 2021741"/>
              <a:gd name="connsiteX31" fmla="*/ 310414 w 1836083"/>
              <a:gd name="connsiteY31" fmla="*/ 693448 h 2021741"/>
              <a:gd name="connsiteX32" fmla="*/ 323291 w 1836083"/>
              <a:gd name="connsiteY32" fmla="*/ 688398 h 2021741"/>
              <a:gd name="connsiteX33" fmla="*/ 457201 w 1836083"/>
              <a:gd name="connsiteY33" fmla="*/ 534736 h 2021741"/>
              <a:gd name="connsiteX34" fmla="*/ 323291 w 1836083"/>
              <a:gd name="connsiteY34" fmla="*/ 381074 h 2021741"/>
              <a:gd name="connsiteX35" fmla="*/ 310414 w 1836083"/>
              <a:gd name="connsiteY35" fmla="*/ 376024 h 2021741"/>
              <a:gd name="connsiteX36" fmla="*/ 323291 w 1836083"/>
              <a:gd name="connsiteY36" fmla="*/ 370974 h 2021741"/>
              <a:gd name="connsiteX37" fmla="*/ 457201 w 1836083"/>
              <a:gd name="connsiteY37" fmla="*/ 217312 h 2021741"/>
              <a:gd name="connsiteX38" fmla="*/ 1 w 1836083"/>
              <a:gd name="connsiteY38" fmla="*/ 1 h 2021741"/>
              <a:gd name="connsiteX39" fmla="*/ 0 w 1836083"/>
              <a:gd name="connsiteY39" fmla="*/ 1 h 2021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836083" h="2021741">
                <a:moveTo>
                  <a:pt x="0" y="0"/>
                </a:moveTo>
                <a:lnTo>
                  <a:pt x="1266531" y="0"/>
                </a:lnTo>
                <a:lnTo>
                  <a:pt x="1266531" y="385469"/>
                </a:lnTo>
                <a:lnTo>
                  <a:pt x="1269902" y="385469"/>
                </a:lnTo>
                <a:lnTo>
                  <a:pt x="1269902" y="444444"/>
                </a:lnTo>
                <a:lnTo>
                  <a:pt x="1312909" y="448184"/>
                </a:lnTo>
                <a:cubicBezTo>
                  <a:pt x="1576933" y="494789"/>
                  <a:pt x="1783720" y="676941"/>
                  <a:pt x="1831291" y="906672"/>
                </a:cubicBezTo>
                <a:lnTo>
                  <a:pt x="1836083" y="953526"/>
                </a:lnTo>
                <a:lnTo>
                  <a:pt x="1836083" y="1062045"/>
                </a:lnTo>
                <a:lnTo>
                  <a:pt x="1831291" y="1108898"/>
                </a:lnTo>
                <a:cubicBezTo>
                  <a:pt x="1783720" y="1338630"/>
                  <a:pt x="1576933" y="1520781"/>
                  <a:pt x="1312909" y="1567385"/>
                </a:cubicBezTo>
                <a:lnTo>
                  <a:pt x="1265283" y="1571527"/>
                </a:lnTo>
                <a:lnTo>
                  <a:pt x="1265283" y="1624974"/>
                </a:lnTo>
                <a:lnTo>
                  <a:pt x="1269515" y="1624974"/>
                </a:lnTo>
                <a:lnTo>
                  <a:pt x="1269515" y="2021741"/>
                </a:lnTo>
                <a:lnTo>
                  <a:pt x="43" y="2021741"/>
                </a:lnTo>
                <a:lnTo>
                  <a:pt x="92143" y="2017328"/>
                </a:lnTo>
                <a:cubicBezTo>
                  <a:pt x="300482" y="1997065"/>
                  <a:pt x="457201" y="1909448"/>
                  <a:pt x="457201" y="1804432"/>
                </a:cubicBezTo>
                <a:cubicBezTo>
                  <a:pt x="457201" y="1744423"/>
                  <a:pt x="406027" y="1690095"/>
                  <a:pt x="323291" y="1650770"/>
                </a:cubicBezTo>
                <a:lnTo>
                  <a:pt x="310414" y="1645720"/>
                </a:lnTo>
                <a:lnTo>
                  <a:pt x="323291" y="1640670"/>
                </a:lnTo>
                <a:cubicBezTo>
                  <a:pt x="406027" y="1601345"/>
                  <a:pt x="457201" y="1547017"/>
                  <a:pt x="457201" y="1487008"/>
                </a:cubicBezTo>
                <a:cubicBezTo>
                  <a:pt x="457201" y="1426999"/>
                  <a:pt x="406027" y="1372671"/>
                  <a:pt x="323291" y="1333346"/>
                </a:cubicBezTo>
                <a:lnTo>
                  <a:pt x="310414" y="1328296"/>
                </a:lnTo>
                <a:lnTo>
                  <a:pt x="323291" y="1323246"/>
                </a:lnTo>
                <a:cubicBezTo>
                  <a:pt x="406027" y="1283921"/>
                  <a:pt x="457201" y="1229593"/>
                  <a:pt x="457201" y="1169584"/>
                </a:cubicBezTo>
                <a:cubicBezTo>
                  <a:pt x="457201" y="1109575"/>
                  <a:pt x="406027" y="1055247"/>
                  <a:pt x="323291" y="1015922"/>
                </a:cubicBezTo>
                <a:lnTo>
                  <a:pt x="310414" y="1010872"/>
                </a:lnTo>
                <a:lnTo>
                  <a:pt x="323291" y="1005822"/>
                </a:lnTo>
                <a:cubicBezTo>
                  <a:pt x="406027" y="966497"/>
                  <a:pt x="457201" y="912169"/>
                  <a:pt x="457201" y="852160"/>
                </a:cubicBezTo>
                <a:cubicBezTo>
                  <a:pt x="457201" y="792151"/>
                  <a:pt x="406027" y="737823"/>
                  <a:pt x="323291" y="698498"/>
                </a:cubicBezTo>
                <a:lnTo>
                  <a:pt x="310414" y="693448"/>
                </a:lnTo>
                <a:lnTo>
                  <a:pt x="323291" y="688398"/>
                </a:lnTo>
                <a:cubicBezTo>
                  <a:pt x="406027" y="649073"/>
                  <a:pt x="457201" y="594745"/>
                  <a:pt x="457201" y="534736"/>
                </a:cubicBezTo>
                <a:cubicBezTo>
                  <a:pt x="457201" y="474727"/>
                  <a:pt x="406027" y="420399"/>
                  <a:pt x="323291" y="381074"/>
                </a:cubicBezTo>
                <a:lnTo>
                  <a:pt x="310414" y="376024"/>
                </a:lnTo>
                <a:lnTo>
                  <a:pt x="323291" y="370974"/>
                </a:lnTo>
                <a:cubicBezTo>
                  <a:pt x="406027" y="331649"/>
                  <a:pt x="457201" y="277321"/>
                  <a:pt x="457201" y="217312"/>
                </a:cubicBezTo>
                <a:cubicBezTo>
                  <a:pt x="457201" y="97294"/>
                  <a:pt x="252506" y="1"/>
                  <a:pt x="1" y="1"/>
                </a:cubicBez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401725D-C9BF-8844-8146-94705E479102}"/>
              </a:ext>
            </a:extLst>
          </p:cNvPr>
          <p:cNvSpPr/>
          <p:nvPr/>
        </p:nvSpPr>
        <p:spPr>
          <a:xfrm>
            <a:off x="6747112" y="2088625"/>
            <a:ext cx="1425332" cy="2021741"/>
          </a:xfrm>
          <a:custGeom>
            <a:avLst/>
            <a:gdLst>
              <a:gd name="connsiteX0" fmla="*/ 1425332 w 1425332"/>
              <a:gd name="connsiteY0" fmla="*/ 2015908 h 2021741"/>
              <a:gd name="connsiteX1" fmla="*/ 1425332 w 1425332"/>
              <a:gd name="connsiteY1" fmla="*/ 2021741 h 2021741"/>
              <a:gd name="connsiteX2" fmla="*/ 1415686 w 1425332"/>
              <a:gd name="connsiteY2" fmla="*/ 2021741 h 2021741"/>
              <a:gd name="connsiteX3" fmla="*/ 75747 w 1425332"/>
              <a:gd name="connsiteY3" fmla="*/ 0 h 2021741"/>
              <a:gd name="connsiteX4" fmla="*/ 1425332 w 1425332"/>
              <a:gd name="connsiteY4" fmla="*/ 0 h 2021741"/>
              <a:gd name="connsiteX5" fmla="*/ 1425332 w 1425332"/>
              <a:gd name="connsiteY5" fmla="*/ 5359 h 2021741"/>
              <a:gd name="connsiteX6" fmla="*/ 1415684 w 1425332"/>
              <a:gd name="connsiteY6" fmla="*/ 1 h 2021741"/>
              <a:gd name="connsiteX7" fmla="*/ 1415684 w 1425332"/>
              <a:gd name="connsiteY7" fmla="*/ 302236 h 2021741"/>
              <a:gd name="connsiteX8" fmla="*/ 1415684 w 1425332"/>
              <a:gd name="connsiteY8" fmla="*/ 378726 h 2021741"/>
              <a:gd name="connsiteX9" fmla="*/ 1127591 w 1425332"/>
              <a:gd name="connsiteY9" fmla="*/ 552935 h 2021741"/>
              <a:gd name="connsiteX10" fmla="*/ 1415684 w 1425332"/>
              <a:gd name="connsiteY10" fmla="*/ 712914 h 2021741"/>
              <a:gd name="connsiteX11" fmla="*/ 1415684 w 1425332"/>
              <a:gd name="connsiteY11" fmla="*/ 735293 h 2021741"/>
              <a:gd name="connsiteX12" fmla="*/ 1127591 w 1425332"/>
              <a:gd name="connsiteY12" fmla="*/ 909502 h 2021741"/>
              <a:gd name="connsiteX13" fmla="*/ 1388138 w 1425332"/>
              <a:gd name="connsiteY13" fmla="*/ 1054185 h 2021741"/>
              <a:gd name="connsiteX14" fmla="*/ 1127591 w 1425332"/>
              <a:gd name="connsiteY14" fmla="*/ 1211737 h 2021741"/>
              <a:gd name="connsiteX15" fmla="*/ 1388138 w 1425332"/>
              <a:gd name="connsiteY15" fmla="*/ 1356420 h 2021741"/>
              <a:gd name="connsiteX16" fmla="*/ 1127591 w 1425332"/>
              <a:gd name="connsiteY16" fmla="*/ 1513972 h 2021741"/>
              <a:gd name="connsiteX17" fmla="*/ 1415684 w 1425332"/>
              <a:gd name="connsiteY17" fmla="*/ 1673951 h 2021741"/>
              <a:gd name="connsiteX18" fmla="*/ 1415684 w 1425332"/>
              <a:gd name="connsiteY18" fmla="*/ 2021741 h 2021741"/>
              <a:gd name="connsiteX19" fmla="*/ 598254 w 1425332"/>
              <a:gd name="connsiteY19" fmla="*/ 2021741 h 2021741"/>
              <a:gd name="connsiteX20" fmla="*/ 598254 w 1425332"/>
              <a:gd name="connsiteY20" fmla="*/ 1512611 h 2021741"/>
              <a:gd name="connsiteX21" fmla="*/ 410299 w 1425332"/>
              <a:gd name="connsiteY21" fmla="*/ 1512611 h 2021741"/>
              <a:gd name="connsiteX22" fmla="*/ 410299 w 1425332"/>
              <a:gd name="connsiteY22" fmla="*/ 1506928 h 2021741"/>
              <a:gd name="connsiteX23" fmla="*/ 0 w 1425332"/>
              <a:gd name="connsiteY23" fmla="*/ 1506928 h 2021741"/>
              <a:gd name="connsiteX24" fmla="*/ 410299 w 1425332"/>
              <a:gd name="connsiteY24" fmla="*/ 836104 h 2021741"/>
              <a:gd name="connsiteX25" fmla="*/ 410299 w 1425332"/>
              <a:gd name="connsiteY25" fmla="*/ 815938 h 2021741"/>
              <a:gd name="connsiteX26" fmla="*/ 423982 w 1425332"/>
              <a:gd name="connsiteY26" fmla="*/ 799430 h 2021741"/>
              <a:gd name="connsiteX27" fmla="*/ 511949 w 1425332"/>
              <a:gd name="connsiteY27" fmla="*/ 512747 h 2021741"/>
              <a:gd name="connsiteX28" fmla="*/ 100679 w 1425332"/>
              <a:gd name="connsiteY28" fmla="*/ 10417 h 2021741"/>
              <a:gd name="connsiteX29" fmla="*/ 75747 w 1425332"/>
              <a:gd name="connsiteY29" fmla="*/ 7915 h 2021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425332" h="2021741">
                <a:moveTo>
                  <a:pt x="1425332" y="2015908"/>
                </a:moveTo>
                <a:lnTo>
                  <a:pt x="1425332" y="2021741"/>
                </a:lnTo>
                <a:lnTo>
                  <a:pt x="1415686" y="2021741"/>
                </a:lnTo>
                <a:close/>
                <a:moveTo>
                  <a:pt x="75747" y="0"/>
                </a:moveTo>
                <a:lnTo>
                  <a:pt x="1425332" y="0"/>
                </a:lnTo>
                <a:lnTo>
                  <a:pt x="1425332" y="5359"/>
                </a:lnTo>
                <a:lnTo>
                  <a:pt x="1415684" y="1"/>
                </a:lnTo>
                <a:lnTo>
                  <a:pt x="1415684" y="302236"/>
                </a:lnTo>
                <a:lnTo>
                  <a:pt x="1415684" y="378726"/>
                </a:lnTo>
                <a:lnTo>
                  <a:pt x="1127591" y="552935"/>
                </a:lnTo>
                <a:lnTo>
                  <a:pt x="1415684" y="712914"/>
                </a:lnTo>
                <a:lnTo>
                  <a:pt x="1415684" y="735293"/>
                </a:lnTo>
                <a:lnTo>
                  <a:pt x="1127591" y="909502"/>
                </a:lnTo>
                <a:lnTo>
                  <a:pt x="1388138" y="1054185"/>
                </a:lnTo>
                <a:lnTo>
                  <a:pt x="1127591" y="1211737"/>
                </a:lnTo>
                <a:lnTo>
                  <a:pt x="1388138" y="1356420"/>
                </a:lnTo>
                <a:lnTo>
                  <a:pt x="1127591" y="1513972"/>
                </a:lnTo>
                <a:lnTo>
                  <a:pt x="1415684" y="1673951"/>
                </a:lnTo>
                <a:lnTo>
                  <a:pt x="1415684" y="2021741"/>
                </a:lnTo>
                <a:lnTo>
                  <a:pt x="598254" y="2021741"/>
                </a:lnTo>
                <a:lnTo>
                  <a:pt x="598254" y="1512611"/>
                </a:lnTo>
                <a:lnTo>
                  <a:pt x="410299" y="1512611"/>
                </a:lnTo>
                <a:lnTo>
                  <a:pt x="410299" y="1506928"/>
                </a:lnTo>
                <a:lnTo>
                  <a:pt x="0" y="1506928"/>
                </a:lnTo>
                <a:lnTo>
                  <a:pt x="410299" y="836104"/>
                </a:lnTo>
                <a:lnTo>
                  <a:pt x="410299" y="815938"/>
                </a:lnTo>
                <a:lnTo>
                  <a:pt x="423982" y="799430"/>
                </a:lnTo>
                <a:cubicBezTo>
                  <a:pt x="479520" y="717594"/>
                  <a:pt x="511949" y="618941"/>
                  <a:pt x="511949" y="512747"/>
                </a:cubicBezTo>
                <a:cubicBezTo>
                  <a:pt x="511949" y="264963"/>
                  <a:pt x="335391" y="58229"/>
                  <a:pt x="100679" y="10417"/>
                </a:cubicBezTo>
                <a:lnTo>
                  <a:pt x="75747" y="791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E61A2A1D-EC84-E14A-B251-2025243FB573}"/>
              </a:ext>
            </a:extLst>
          </p:cNvPr>
          <p:cNvSpPr/>
          <p:nvPr/>
        </p:nvSpPr>
        <p:spPr>
          <a:xfrm>
            <a:off x="5536329" y="2168354"/>
            <a:ext cx="1578263" cy="2021741"/>
          </a:xfrm>
          <a:custGeom>
            <a:avLst/>
            <a:gdLst>
              <a:gd name="connsiteX0" fmla="*/ 1248 w 1578263"/>
              <a:gd name="connsiteY0" fmla="*/ 0 h 2021741"/>
              <a:gd name="connsiteX1" fmla="*/ 976882 w 1578263"/>
              <a:gd name="connsiteY1" fmla="*/ 0 h 2021741"/>
              <a:gd name="connsiteX2" fmla="*/ 1055756 w 1578263"/>
              <a:gd name="connsiteY2" fmla="*/ 0 h 2021741"/>
              <a:gd name="connsiteX3" fmla="*/ 1055756 w 1578263"/>
              <a:gd name="connsiteY3" fmla="*/ 7915 h 2021741"/>
              <a:gd name="connsiteX4" fmla="*/ 1080688 w 1578263"/>
              <a:gd name="connsiteY4" fmla="*/ 10417 h 2021741"/>
              <a:gd name="connsiteX5" fmla="*/ 1491958 w 1578263"/>
              <a:gd name="connsiteY5" fmla="*/ 512747 h 2021741"/>
              <a:gd name="connsiteX6" fmla="*/ 1403991 w 1578263"/>
              <a:gd name="connsiteY6" fmla="*/ 799430 h 2021741"/>
              <a:gd name="connsiteX7" fmla="*/ 1390308 w 1578263"/>
              <a:gd name="connsiteY7" fmla="*/ 815938 h 2021741"/>
              <a:gd name="connsiteX8" fmla="*/ 1390308 w 1578263"/>
              <a:gd name="connsiteY8" fmla="*/ 836104 h 2021741"/>
              <a:gd name="connsiteX9" fmla="*/ 980009 w 1578263"/>
              <a:gd name="connsiteY9" fmla="*/ 1506928 h 2021741"/>
              <a:gd name="connsiteX10" fmla="*/ 1390308 w 1578263"/>
              <a:gd name="connsiteY10" fmla="*/ 1506928 h 2021741"/>
              <a:gd name="connsiteX11" fmla="*/ 1390308 w 1578263"/>
              <a:gd name="connsiteY11" fmla="*/ 1512611 h 2021741"/>
              <a:gd name="connsiteX12" fmla="*/ 1578263 w 1578263"/>
              <a:gd name="connsiteY12" fmla="*/ 1512611 h 2021741"/>
              <a:gd name="connsiteX13" fmla="*/ 1578263 w 1578263"/>
              <a:gd name="connsiteY13" fmla="*/ 2021741 h 2021741"/>
              <a:gd name="connsiteX14" fmla="*/ 814625 w 1578263"/>
              <a:gd name="connsiteY14" fmla="*/ 2021741 h 2021741"/>
              <a:gd name="connsiteX15" fmla="*/ 4619 w 1578263"/>
              <a:gd name="connsiteY15" fmla="*/ 2021741 h 2021741"/>
              <a:gd name="connsiteX16" fmla="*/ 4232 w 1578263"/>
              <a:gd name="connsiteY16" fmla="*/ 2021741 h 2021741"/>
              <a:gd name="connsiteX17" fmla="*/ 4232 w 1578263"/>
              <a:gd name="connsiteY17" fmla="*/ 1624974 h 2021741"/>
              <a:gd name="connsiteX18" fmla="*/ 0 w 1578263"/>
              <a:gd name="connsiteY18" fmla="*/ 1624974 h 2021741"/>
              <a:gd name="connsiteX19" fmla="*/ 0 w 1578263"/>
              <a:gd name="connsiteY19" fmla="*/ 1571527 h 2021741"/>
              <a:gd name="connsiteX20" fmla="*/ 47626 w 1578263"/>
              <a:gd name="connsiteY20" fmla="*/ 1567385 h 2021741"/>
              <a:gd name="connsiteX21" fmla="*/ 576350 w 1578263"/>
              <a:gd name="connsiteY21" fmla="*/ 1007785 h 2021741"/>
              <a:gd name="connsiteX22" fmla="*/ 47626 w 1578263"/>
              <a:gd name="connsiteY22" fmla="*/ 448184 h 2021741"/>
              <a:gd name="connsiteX23" fmla="*/ 4619 w 1578263"/>
              <a:gd name="connsiteY23" fmla="*/ 444444 h 2021741"/>
              <a:gd name="connsiteX24" fmla="*/ 4619 w 1578263"/>
              <a:gd name="connsiteY24" fmla="*/ 385469 h 2021741"/>
              <a:gd name="connsiteX25" fmla="*/ 1248 w 1578263"/>
              <a:gd name="connsiteY25" fmla="*/ 385469 h 2021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578263" h="2021741">
                <a:moveTo>
                  <a:pt x="1248" y="0"/>
                </a:moveTo>
                <a:lnTo>
                  <a:pt x="976882" y="0"/>
                </a:lnTo>
                <a:lnTo>
                  <a:pt x="1055756" y="0"/>
                </a:lnTo>
                <a:lnTo>
                  <a:pt x="1055756" y="7915"/>
                </a:lnTo>
                <a:lnTo>
                  <a:pt x="1080688" y="10417"/>
                </a:lnTo>
                <a:cubicBezTo>
                  <a:pt x="1315400" y="58229"/>
                  <a:pt x="1491958" y="264963"/>
                  <a:pt x="1491958" y="512747"/>
                </a:cubicBezTo>
                <a:cubicBezTo>
                  <a:pt x="1491958" y="618941"/>
                  <a:pt x="1459529" y="717594"/>
                  <a:pt x="1403991" y="799430"/>
                </a:cubicBezTo>
                <a:lnTo>
                  <a:pt x="1390308" y="815938"/>
                </a:lnTo>
                <a:lnTo>
                  <a:pt x="1390308" y="836104"/>
                </a:lnTo>
                <a:lnTo>
                  <a:pt x="980009" y="1506928"/>
                </a:lnTo>
                <a:lnTo>
                  <a:pt x="1390308" y="1506928"/>
                </a:lnTo>
                <a:lnTo>
                  <a:pt x="1390308" y="1512611"/>
                </a:lnTo>
                <a:lnTo>
                  <a:pt x="1578263" y="1512611"/>
                </a:lnTo>
                <a:lnTo>
                  <a:pt x="1578263" y="2021741"/>
                </a:lnTo>
                <a:lnTo>
                  <a:pt x="814625" y="2021741"/>
                </a:lnTo>
                <a:lnTo>
                  <a:pt x="4619" y="2021741"/>
                </a:lnTo>
                <a:lnTo>
                  <a:pt x="4232" y="2021741"/>
                </a:lnTo>
                <a:lnTo>
                  <a:pt x="4232" y="1624974"/>
                </a:lnTo>
                <a:lnTo>
                  <a:pt x="0" y="1624974"/>
                </a:lnTo>
                <a:lnTo>
                  <a:pt x="0" y="1571527"/>
                </a:lnTo>
                <a:lnTo>
                  <a:pt x="47626" y="1567385"/>
                </a:lnTo>
                <a:cubicBezTo>
                  <a:pt x="349368" y="1514123"/>
                  <a:pt x="576350" y="1283820"/>
                  <a:pt x="576350" y="1007785"/>
                </a:cubicBezTo>
                <a:cubicBezTo>
                  <a:pt x="576350" y="731750"/>
                  <a:pt x="349368" y="501447"/>
                  <a:pt x="47626" y="448184"/>
                </a:cubicBezTo>
                <a:lnTo>
                  <a:pt x="4619" y="444444"/>
                </a:lnTo>
                <a:lnTo>
                  <a:pt x="4619" y="385469"/>
                </a:lnTo>
                <a:lnTo>
                  <a:pt x="1248" y="385469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5A624BD6-5205-6043-9172-BAB4341386FB}"/>
              </a:ext>
            </a:extLst>
          </p:cNvPr>
          <p:cNvSpPr/>
          <p:nvPr/>
        </p:nvSpPr>
        <p:spPr>
          <a:xfrm>
            <a:off x="3327799" y="2222489"/>
            <a:ext cx="914400" cy="1933739"/>
          </a:xfrm>
          <a:custGeom>
            <a:avLst/>
            <a:gdLst>
              <a:gd name="connsiteX0" fmla="*/ 457200 w 914400"/>
              <a:gd name="connsiteY0" fmla="*/ 0 h 2021742"/>
              <a:gd name="connsiteX1" fmla="*/ 914400 w 914400"/>
              <a:gd name="connsiteY1" fmla="*/ 217311 h 2021742"/>
              <a:gd name="connsiteX2" fmla="*/ 780490 w 914400"/>
              <a:gd name="connsiteY2" fmla="*/ 370973 h 2021742"/>
              <a:gd name="connsiteX3" fmla="*/ 767613 w 914400"/>
              <a:gd name="connsiteY3" fmla="*/ 376023 h 2021742"/>
              <a:gd name="connsiteX4" fmla="*/ 780490 w 914400"/>
              <a:gd name="connsiteY4" fmla="*/ 381073 h 2021742"/>
              <a:gd name="connsiteX5" fmla="*/ 914400 w 914400"/>
              <a:gd name="connsiteY5" fmla="*/ 534735 h 2021742"/>
              <a:gd name="connsiteX6" fmla="*/ 780490 w 914400"/>
              <a:gd name="connsiteY6" fmla="*/ 688397 h 2021742"/>
              <a:gd name="connsiteX7" fmla="*/ 767613 w 914400"/>
              <a:gd name="connsiteY7" fmla="*/ 693447 h 2021742"/>
              <a:gd name="connsiteX8" fmla="*/ 780490 w 914400"/>
              <a:gd name="connsiteY8" fmla="*/ 698497 h 2021742"/>
              <a:gd name="connsiteX9" fmla="*/ 914400 w 914400"/>
              <a:gd name="connsiteY9" fmla="*/ 852159 h 2021742"/>
              <a:gd name="connsiteX10" fmla="*/ 780490 w 914400"/>
              <a:gd name="connsiteY10" fmla="*/ 1005821 h 2021742"/>
              <a:gd name="connsiteX11" fmla="*/ 767613 w 914400"/>
              <a:gd name="connsiteY11" fmla="*/ 1010871 h 2021742"/>
              <a:gd name="connsiteX12" fmla="*/ 780490 w 914400"/>
              <a:gd name="connsiteY12" fmla="*/ 1015921 h 2021742"/>
              <a:gd name="connsiteX13" fmla="*/ 914400 w 914400"/>
              <a:gd name="connsiteY13" fmla="*/ 1169583 h 2021742"/>
              <a:gd name="connsiteX14" fmla="*/ 780490 w 914400"/>
              <a:gd name="connsiteY14" fmla="*/ 1323245 h 2021742"/>
              <a:gd name="connsiteX15" fmla="*/ 767613 w 914400"/>
              <a:gd name="connsiteY15" fmla="*/ 1328295 h 2021742"/>
              <a:gd name="connsiteX16" fmla="*/ 780490 w 914400"/>
              <a:gd name="connsiteY16" fmla="*/ 1333345 h 2021742"/>
              <a:gd name="connsiteX17" fmla="*/ 914400 w 914400"/>
              <a:gd name="connsiteY17" fmla="*/ 1487007 h 2021742"/>
              <a:gd name="connsiteX18" fmla="*/ 780490 w 914400"/>
              <a:gd name="connsiteY18" fmla="*/ 1640669 h 2021742"/>
              <a:gd name="connsiteX19" fmla="*/ 767613 w 914400"/>
              <a:gd name="connsiteY19" fmla="*/ 1645719 h 2021742"/>
              <a:gd name="connsiteX20" fmla="*/ 780490 w 914400"/>
              <a:gd name="connsiteY20" fmla="*/ 1650769 h 2021742"/>
              <a:gd name="connsiteX21" fmla="*/ 914400 w 914400"/>
              <a:gd name="connsiteY21" fmla="*/ 1804431 h 2021742"/>
              <a:gd name="connsiteX22" fmla="*/ 457200 w 914400"/>
              <a:gd name="connsiteY22" fmla="*/ 2021742 h 2021742"/>
              <a:gd name="connsiteX23" fmla="*/ 0 w 914400"/>
              <a:gd name="connsiteY23" fmla="*/ 1804431 h 2021742"/>
              <a:gd name="connsiteX24" fmla="*/ 133911 w 914400"/>
              <a:gd name="connsiteY24" fmla="*/ 1650769 h 2021742"/>
              <a:gd name="connsiteX25" fmla="*/ 146787 w 914400"/>
              <a:gd name="connsiteY25" fmla="*/ 1645719 h 2021742"/>
              <a:gd name="connsiteX26" fmla="*/ 133911 w 914400"/>
              <a:gd name="connsiteY26" fmla="*/ 1640669 h 2021742"/>
              <a:gd name="connsiteX27" fmla="*/ 0 w 914400"/>
              <a:gd name="connsiteY27" fmla="*/ 1487007 h 2021742"/>
              <a:gd name="connsiteX28" fmla="*/ 133911 w 914400"/>
              <a:gd name="connsiteY28" fmla="*/ 1333345 h 2021742"/>
              <a:gd name="connsiteX29" fmla="*/ 146787 w 914400"/>
              <a:gd name="connsiteY29" fmla="*/ 1328295 h 2021742"/>
              <a:gd name="connsiteX30" fmla="*/ 133911 w 914400"/>
              <a:gd name="connsiteY30" fmla="*/ 1323245 h 2021742"/>
              <a:gd name="connsiteX31" fmla="*/ 0 w 914400"/>
              <a:gd name="connsiteY31" fmla="*/ 1169583 h 2021742"/>
              <a:gd name="connsiteX32" fmla="*/ 133911 w 914400"/>
              <a:gd name="connsiteY32" fmla="*/ 1015921 h 2021742"/>
              <a:gd name="connsiteX33" fmla="*/ 146788 w 914400"/>
              <a:gd name="connsiteY33" fmla="*/ 1010871 h 2021742"/>
              <a:gd name="connsiteX34" fmla="*/ 133911 w 914400"/>
              <a:gd name="connsiteY34" fmla="*/ 1005821 h 2021742"/>
              <a:gd name="connsiteX35" fmla="*/ 0 w 914400"/>
              <a:gd name="connsiteY35" fmla="*/ 852159 h 2021742"/>
              <a:gd name="connsiteX36" fmla="*/ 133911 w 914400"/>
              <a:gd name="connsiteY36" fmla="*/ 698497 h 2021742"/>
              <a:gd name="connsiteX37" fmla="*/ 146787 w 914400"/>
              <a:gd name="connsiteY37" fmla="*/ 693447 h 2021742"/>
              <a:gd name="connsiteX38" fmla="*/ 133911 w 914400"/>
              <a:gd name="connsiteY38" fmla="*/ 688397 h 2021742"/>
              <a:gd name="connsiteX39" fmla="*/ 0 w 914400"/>
              <a:gd name="connsiteY39" fmla="*/ 534735 h 2021742"/>
              <a:gd name="connsiteX40" fmla="*/ 133911 w 914400"/>
              <a:gd name="connsiteY40" fmla="*/ 381073 h 2021742"/>
              <a:gd name="connsiteX41" fmla="*/ 146788 w 914400"/>
              <a:gd name="connsiteY41" fmla="*/ 376023 h 2021742"/>
              <a:gd name="connsiteX42" fmla="*/ 133911 w 914400"/>
              <a:gd name="connsiteY42" fmla="*/ 370973 h 2021742"/>
              <a:gd name="connsiteX43" fmla="*/ 0 w 914400"/>
              <a:gd name="connsiteY43" fmla="*/ 217311 h 2021742"/>
              <a:gd name="connsiteX44" fmla="*/ 457200 w 914400"/>
              <a:gd name="connsiteY44" fmla="*/ 0 h 2021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914400" h="2021742">
                <a:moveTo>
                  <a:pt x="457200" y="0"/>
                </a:moveTo>
                <a:cubicBezTo>
                  <a:pt x="709705" y="0"/>
                  <a:pt x="914400" y="97293"/>
                  <a:pt x="914400" y="217311"/>
                </a:cubicBezTo>
                <a:cubicBezTo>
                  <a:pt x="914400" y="277320"/>
                  <a:pt x="863226" y="331648"/>
                  <a:pt x="780490" y="370973"/>
                </a:cubicBezTo>
                <a:lnTo>
                  <a:pt x="767613" y="376023"/>
                </a:lnTo>
                <a:lnTo>
                  <a:pt x="780490" y="381073"/>
                </a:lnTo>
                <a:cubicBezTo>
                  <a:pt x="863226" y="420398"/>
                  <a:pt x="914400" y="474726"/>
                  <a:pt x="914400" y="534735"/>
                </a:cubicBezTo>
                <a:cubicBezTo>
                  <a:pt x="914400" y="594744"/>
                  <a:pt x="863226" y="649072"/>
                  <a:pt x="780490" y="688397"/>
                </a:cubicBezTo>
                <a:lnTo>
                  <a:pt x="767613" y="693447"/>
                </a:lnTo>
                <a:lnTo>
                  <a:pt x="780490" y="698497"/>
                </a:lnTo>
                <a:cubicBezTo>
                  <a:pt x="863226" y="737822"/>
                  <a:pt x="914400" y="792150"/>
                  <a:pt x="914400" y="852159"/>
                </a:cubicBezTo>
                <a:cubicBezTo>
                  <a:pt x="914400" y="912168"/>
                  <a:pt x="863226" y="966496"/>
                  <a:pt x="780490" y="1005821"/>
                </a:cubicBezTo>
                <a:lnTo>
                  <a:pt x="767613" y="1010871"/>
                </a:lnTo>
                <a:lnTo>
                  <a:pt x="780490" y="1015921"/>
                </a:lnTo>
                <a:cubicBezTo>
                  <a:pt x="863226" y="1055246"/>
                  <a:pt x="914400" y="1109574"/>
                  <a:pt x="914400" y="1169583"/>
                </a:cubicBezTo>
                <a:cubicBezTo>
                  <a:pt x="914400" y="1229592"/>
                  <a:pt x="863226" y="1283920"/>
                  <a:pt x="780490" y="1323245"/>
                </a:cubicBezTo>
                <a:lnTo>
                  <a:pt x="767613" y="1328295"/>
                </a:lnTo>
                <a:lnTo>
                  <a:pt x="780490" y="1333345"/>
                </a:lnTo>
                <a:cubicBezTo>
                  <a:pt x="863226" y="1372670"/>
                  <a:pt x="914400" y="1426998"/>
                  <a:pt x="914400" y="1487007"/>
                </a:cubicBezTo>
                <a:cubicBezTo>
                  <a:pt x="914400" y="1547016"/>
                  <a:pt x="863226" y="1601344"/>
                  <a:pt x="780490" y="1640669"/>
                </a:cubicBezTo>
                <a:lnTo>
                  <a:pt x="767613" y="1645719"/>
                </a:lnTo>
                <a:lnTo>
                  <a:pt x="780490" y="1650769"/>
                </a:lnTo>
                <a:cubicBezTo>
                  <a:pt x="863226" y="1690094"/>
                  <a:pt x="914400" y="1744422"/>
                  <a:pt x="914400" y="1804431"/>
                </a:cubicBezTo>
                <a:cubicBezTo>
                  <a:pt x="914400" y="1924449"/>
                  <a:pt x="709705" y="2021742"/>
                  <a:pt x="457200" y="2021742"/>
                </a:cubicBezTo>
                <a:cubicBezTo>
                  <a:pt x="204695" y="2021742"/>
                  <a:pt x="0" y="1924449"/>
                  <a:pt x="0" y="1804431"/>
                </a:cubicBezTo>
                <a:cubicBezTo>
                  <a:pt x="0" y="1744422"/>
                  <a:pt x="51174" y="1690094"/>
                  <a:pt x="133911" y="1650769"/>
                </a:cubicBezTo>
                <a:lnTo>
                  <a:pt x="146787" y="1645719"/>
                </a:lnTo>
                <a:lnTo>
                  <a:pt x="133911" y="1640669"/>
                </a:lnTo>
                <a:cubicBezTo>
                  <a:pt x="51174" y="1601344"/>
                  <a:pt x="0" y="1547016"/>
                  <a:pt x="0" y="1487007"/>
                </a:cubicBezTo>
                <a:cubicBezTo>
                  <a:pt x="0" y="1426998"/>
                  <a:pt x="51174" y="1372670"/>
                  <a:pt x="133911" y="1333345"/>
                </a:cubicBezTo>
                <a:lnTo>
                  <a:pt x="146787" y="1328295"/>
                </a:lnTo>
                <a:lnTo>
                  <a:pt x="133911" y="1323245"/>
                </a:lnTo>
                <a:cubicBezTo>
                  <a:pt x="51174" y="1283920"/>
                  <a:pt x="0" y="1229592"/>
                  <a:pt x="0" y="1169583"/>
                </a:cubicBezTo>
                <a:cubicBezTo>
                  <a:pt x="0" y="1109574"/>
                  <a:pt x="51174" y="1055246"/>
                  <a:pt x="133911" y="1015921"/>
                </a:cubicBezTo>
                <a:lnTo>
                  <a:pt x="146788" y="1010871"/>
                </a:lnTo>
                <a:lnTo>
                  <a:pt x="133911" y="1005821"/>
                </a:lnTo>
                <a:cubicBezTo>
                  <a:pt x="51174" y="966496"/>
                  <a:pt x="0" y="912168"/>
                  <a:pt x="0" y="852159"/>
                </a:cubicBezTo>
                <a:cubicBezTo>
                  <a:pt x="0" y="792150"/>
                  <a:pt x="51174" y="737822"/>
                  <a:pt x="133911" y="698497"/>
                </a:cubicBezTo>
                <a:lnTo>
                  <a:pt x="146787" y="693447"/>
                </a:lnTo>
                <a:lnTo>
                  <a:pt x="133911" y="688397"/>
                </a:lnTo>
                <a:cubicBezTo>
                  <a:pt x="51174" y="649072"/>
                  <a:pt x="0" y="594744"/>
                  <a:pt x="0" y="534735"/>
                </a:cubicBezTo>
                <a:cubicBezTo>
                  <a:pt x="0" y="474726"/>
                  <a:pt x="51174" y="420398"/>
                  <a:pt x="133911" y="381073"/>
                </a:cubicBezTo>
                <a:lnTo>
                  <a:pt x="146788" y="376023"/>
                </a:lnTo>
                <a:lnTo>
                  <a:pt x="133911" y="370973"/>
                </a:lnTo>
                <a:cubicBezTo>
                  <a:pt x="51174" y="331648"/>
                  <a:pt x="0" y="277320"/>
                  <a:pt x="0" y="217311"/>
                </a:cubicBezTo>
                <a:cubicBezTo>
                  <a:pt x="0" y="97293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halkboard" panose="03050602040202020205" pitchFamily="66" charset="77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D579679-A545-C840-BB38-BE9F71C03643}"/>
              </a:ext>
            </a:extLst>
          </p:cNvPr>
          <p:cNvSpPr/>
          <p:nvPr/>
        </p:nvSpPr>
        <p:spPr>
          <a:xfrm rot="5400000">
            <a:off x="7681336" y="2498249"/>
            <a:ext cx="2021741" cy="1202493"/>
          </a:xfrm>
          <a:custGeom>
            <a:avLst/>
            <a:gdLst>
              <a:gd name="connsiteX0" fmla="*/ 0 w 2021741"/>
              <a:gd name="connsiteY0" fmla="*/ 914400 h 1202493"/>
              <a:gd name="connsiteX1" fmla="*/ 181300 w 2021741"/>
              <a:gd name="connsiteY1" fmla="*/ 587913 h 1202493"/>
              <a:gd name="connsiteX2" fmla="*/ 0 w 2021741"/>
              <a:gd name="connsiteY2" fmla="*/ 288093 h 1202493"/>
              <a:gd name="connsiteX3" fmla="*/ 347791 w 2021741"/>
              <a:gd name="connsiteY3" fmla="*/ 288093 h 1202493"/>
              <a:gd name="connsiteX4" fmla="*/ 507770 w 2021741"/>
              <a:gd name="connsiteY4" fmla="*/ 0 h 1202493"/>
              <a:gd name="connsiteX5" fmla="*/ 665322 w 2021741"/>
              <a:gd name="connsiteY5" fmla="*/ 260547 h 1202493"/>
              <a:gd name="connsiteX6" fmla="*/ 810005 w 2021741"/>
              <a:gd name="connsiteY6" fmla="*/ 0 h 1202493"/>
              <a:gd name="connsiteX7" fmla="*/ 967557 w 2021741"/>
              <a:gd name="connsiteY7" fmla="*/ 260547 h 1202493"/>
              <a:gd name="connsiteX8" fmla="*/ 1112240 w 2021741"/>
              <a:gd name="connsiteY8" fmla="*/ 0 h 1202493"/>
              <a:gd name="connsiteX9" fmla="*/ 1286449 w 2021741"/>
              <a:gd name="connsiteY9" fmla="*/ 288093 h 1202493"/>
              <a:gd name="connsiteX10" fmla="*/ 1308828 w 2021741"/>
              <a:gd name="connsiteY10" fmla="*/ 288093 h 1202493"/>
              <a:gd name="connsiteX11" fmla="*/ 1468807 w 2021741"/>
              <a:gd name="connsiteY11" fmla="*/ 0 h 1202493"/>
              <a:gd name="connsiteX12" fmla="*/ 1643016 w 2021741"/>
              <a:gd name="connsiteY12" fmla="*/ 288093 h 1202493"/>
              <a:gd name="connsiteX13" fmla="*/ 1719506 w 2021741"/>
              <a:gd name="connsiteY13" fmla="*/ 288093 h 1202493"/>
              <a:gd name="connsiteX14" fmla="*/ 2021741 w 2021741"/>
              <a:gd name="connsiteY14" fmla="*/ 288093 h 1202493"/>
              <a:gd name="connsiteX15" fmla="*/ 1840441 w 2021741"/>
              <a:gd name="connsiteY15" fmla="*/ 614580 h 1202493"/>
              <a:gd name="connsiteX16" fmla="*/ 2021741 w 2021741"/>
              <a:gd name="connsiteY16" fmla="*/ 914400 h 1202493"/>
              <a:gd name="connsiteX17" fmla="*/ 1673950 w 2021741"/>
              <a:gd name="connsiteY17" fmla="*/ 914400 h 1202493"/>
              <a:gd name="connsiteX18" fmla="*/ 1513971 w 2021741"/>
              <a:gd name="connsiteY18" fmla="*/ 1202493 h 1202493"/>
              <a:gd name="connsiteX19" fmla="*/ 1356419 w 2021741"/>
              <a:gd name="connsiteY19" fmla="*/ 941946 h 1202493"/>
              <a:gd name="connsiteX20" fmla="*/ 1211736 w 2021741"/>
              <a:gd name="connsiteY20" fmla="*/ 1202493 h 1202493"/>
              <a:gd name="connsiteX21" fmla="*/ 1054184 w 2021741"/>
              <a:gd name="connsiteY21" fmla="*/ 941946 h 1202493"/>
              <a:gd name="connsiteX22" fmla="*/ 909501 w 2021741"/>
              <a:gd name="connsiteY22" fmla="*/ 1202493 h 1202493"/>
              <a:gd name="connsiteX23" fmla="*/ 735292 w 2021741"/>
              <a:gd name="connsiteY23" fmla="*/ 914400 h 1202493"/>
              <a:gd name="connsiteX24" fmla="*/ 712913 w 2021741"/>
              <a:gd name="connsiteY24" fmla="*/ 914400 h 1202493"/>
              <a:gd name="connsiteX25" fmla="*/ 552934 w 2021741"/>
              <a:gd name="connsiteY25" fmla="*/ 1202493 h 1202493"/>
              <a:gd name="connsiteX26" fmla="*/ 378725 w 2021741"/>
              <a:gd name="connsiteY26" fmla="*/ 914400 h 1202493"/>
              <a:gd name="connsiteX27" fmla="*/ 302235 w 2021741"/>
              <a:gd name="connsiteY27" fmla="*/ 914400 h 1202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021741" h="1202493">
                <a:moveTo>
                  <a:pt x="0" y="914400"/>
                </a:moveTo>
                <a:lnTo>
                  <a:pt x="181300" y="587913"/>
                </a:lnTo>
                <a:lnTo>
                  <a:pt x="0" y="288093"/>
                </a:lnTo>
                <a:lnTo>
                  <a:pt x="347791" y="288093"/>
                </a:lnTo>
                <a:lnTo>
                  <a:pt x="507770" y="0"/>
                </a:lnTo>
                <a:lnTo>
                  <a:pt x="665322" y="260547"/>
                </a:lnTo>
                <a:lnTo>
                  <a:pt x="810005" y="0"/>
                </a:lnTo>
                <a:lnTo>
                  <a:pt x="967557" y="260547"/>
                </a:lnTo>
                <a:lnTo>
                  <a:pt x="1112240" y="0"/>
                </a:lnTo>
                <a:lnTo>
                  <a:pt x="1286449" y="288093"/>
                </a:lnTo>
                <a:lnTo>
                  <a:pt x="1308828" y="288093"/>
                </a:lnTo>
                <a:lnTo>
                  <a:pt x="1468807" y="0"/>
                </a:lnTo>
                <a:lnTo>
                  <a:pt x="1643016" y="288093"/>
                </a:lnTo>
                <a:lnTo>
                  <a:pt x="1719506" y="288093"/>
                </a:lnTo>
                <a:lnTo>
                  <a:pt x="2021741" y="288093"/>
                </a:lnTo>
                <a:lnTo>
                  <a:pt x="1840441" y="614580"/>
                </a:lnTo>
                <a:lnTo>
                  <a:pt x="2021741" y="914400"/>
                </a:lnTo>
                <a:lnTo>
                  <a:pt x="1673950" y="914400"/>
                </a:lnTo>
                <a:lnTo>
                  <a:pt x="1513971" y="1202493"/>
                </a:lnTo>
                <a:lnTo>
                  <a:pt x="1356419" y="941946"/>
                </a:lnTo>
                <a:lnTo>
                  <a:pt x="1211736" y="1202493"/>
                </a:lnTo>
                <a:lnTo>
                  <a:pt x="1054184" y="941946"/>
                </a:lnTo>
                <a:lnTo>
                  <a:pt x="909501" y="1202493"/>
                </a:lnTo>
                <a:lnTo>
                  <a:pt x="735292" y="914400"/>
                </a:lnTo>
                <a:lnTo>
                  <a:pt x="712913" y="914400"/>
                </a:lnTo>
                <a:lnTo>
                  <a:pt x="552934" y="1202493"/>
                </a:lnTo>
                <a:lnTo>
                  <a:pt x="378725" y="914400"/>
                </a:lnTo>
                <a:lnTo>
                  <a:pt x="302235" y="9144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7DF02A-F2C6-1B49-843D-767C957A66F4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The interface-to-interface view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BDC5FB-D7D9-6642-BA27-C79425DF744B}"/>
              </a:ext>
            </a:extLst>
          </p:cNvPr>
          <p:cNvSpPr txBox="1"/>
          <p:nvPr/>
        </p:nvSpPr>
        <p:spPr>
          <a:xfrm>
            <a:off x="980906" y="1147047"/>
            <a:ext cx="18691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Chalkboard" panose="03050602040202020205" pitchFamily="66" charset="77"/>
              </a:rPr>
              <a:t>Source</a:t>
            </a:r>
          </a:p>
          <a:p>
            <a:pPr algn="ctr"/>
            <a:r>
              <a:rPr lang="en-US" sz="2000" dirty="0">
                <a:latin typeface="Chalkboard" panose="03050602040202020205" pitchFamily="66" charset="77"/>
              </a:rPr>
              <a:t>(e.g. functions)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5A3EAB-F07E-5E4C-B1B0-49B20163C637}"/>
              </a:ext>
            </a:extLst>
          </p:cNvPr>
          <p:cNvSpPr txBox="1"/>
          <p:nvPr/>
        </p:nvSpPr>
        <p:spPr>
          <a:xfrm>
            <a:off x="3251198" y="639216"/>
            <a:ext cx="2927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halkboard" panose="03050602040202020205" pitchFamily="66" charset="77"/>
              </a:rPr>
              <a:t>Source </a:t>
            </a:r>
          </a:p>
          <a:p>
            <a:pPr algn="ctr"/>
            <a:r>
              <a:rPr lang="en-US" sz="2000" b="1" dirty="0">
                <a:latin typeface="Chalkboard" panose="03050602040202020205" pitchFamily="66" charset="77"/>
              </a:rPr>
              <a:t>Meta-interface</a:t>
            </a:r>
          </a:p>
          <a:p>
            <a:pPr algn="ctr"/>
            <a:r>
              <a:rPr lang="en-US" sz="2000" dirty="0">
                <a:latin typeface="Chalkboard" panose="03050602040202020205" pitchFamily="66" charset="77"/>
              </a:rPr>
              <a:t>(e.g. signatures &amp; docs)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DD6F87-1EE2-6E42-B047-5C3623492F2A}"/>
              </a:ext>
            </a:extLst>
          </p:cNvPr>
          <p:cNvSpPr txBox="1"/>
          <p:nvPr/>
        </p:nvSpPr>
        <p:spPr>
          <a:xfrm>
            <a:off x="3993498" y="4779576"/>
            <a:ext cx="46874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halkboard" panose="03050602040202020205" pitchFamily="66" charset="77"/>
              </a:rPr>
              <a:t>Conventions and configurations to get the specification of everything we need to generate the target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49BE2BD-A252-9F4F-8C36-087CC99ACB1C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4715180" y="1654879"/>
            <a:ext cx="127753" cy="56761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F03D062-E010-DF4C-BF6A-42B6EFB397C0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>
            <a:off x="1915489" y="1854933"/>
            <a:ext cx="1869510" cy="367556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F1C983-4326-B74B-860D-0E741205AE15}"/>
              </a:ext>
            </a:extLst>
          </p:cNvPr>
          <p:cNvCxnSpPr>
            <a:cxnSpLocks/>
            <a:stCxn id="12" idx="0"/>
            <a:endCxn id="7" idx="14"/>
          </p:cNvCxnSpPr>
          <p:nvPr/>
        </p:nvCxnSpPr>
        <p:spPr>
          <a:xfrm flipV="1">
            <a:off x="6337208" y="4190095"/>
            <a:ext cx="13746" cy="58948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08FE95-12C6-BE4C-8448-657D66FB477D}"/>
              </a:ext>
            </a:extLst>
          </p:cNvPr>
          <p:cNvSpPr txBox="1"/>
          <p:nvPr/>
        </p:nvSpPr>
        <p:spPr>
          <a:xfrm>
            <a:off x="8680917" y="407495"/>
            <a:ext cx="33417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halkboard" panose="03050602040202020205" pitchFamily="66" charset="77"/>
              </a:rPr>
              <a:t>Target</a:t>
            </a:r>
          </a:p>
          <a:p>
            <a:pPr algn="ctr"/>
            <a:r>
              <a:rPr lang="en-US" sz="2000" dirty="0">
                <a:latin typeface="Chalkboard" panose="03050602040202020205" pitchFamily="66" charset="77"/>
              </a:rPr>
              <a:t>(e.g. webpage and webservices supporting it)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E917460-FB02-B249-B2FC-660DBB41C462}"/>
              </a:ext>
            </a:extLst>
          </p:cNvPr>
          <p:cNvCxnSpPr>
            <a:cxnSpLocks/>
            <a:stCxn id="23" idx="2"/>
            <a:endCxn id="9" idx="2"/>
          </p:cNvCxnSpPr>
          <p:nvPr/>
        </p:nvCxnSpPr>
        <p:spPr>
          <a:xfrm flipH="1">
            <a:off x="9005360" y="1423158"/>
            <a:ext cx="1346432" cy="665467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FD050B5-ECA1-EC4D-A0A2-65CA88AC7682}"/>
              </a:ext>
            </a:extLst>
          </p:cNvPr>
          <p:cNvSpPr txBox="1"/>
          <p:nvPr/>
        </p:nvSpPr>
        <p:spPr>
          <a:xfrm>
            <a:off x="6257946" y="639216"/>
            <a:ext cx="23514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halkboard" panose="03050602040202020205" pitchFamily="66" charset="77"/>
              </a:rPr>
              <a:t>Target </a:t>
            </a:r>
          </a:p>
          <a:p>
            <a:pPr algn="ctr"/>
            <a:r>
              <a:rPr lang="en-US" sz="2000" b="1" dirty="0">
                <a:latin typeface="Chalkboard" panose="03050602040202020205" pitchFamily="66" charset="77"/>
              </a:rPr>
              <a:t>Meta-interface</a:t>
            </a:r>
            <a:endParaRPr lang="en-US" sz="2000" dirty="0">
              <a:latin typeface="Chalkboard" panose="03050602040202020205" pitchFamily="66" charset="77"/>
            </a:endParaRPr>
          </a:p>
          <a:p>
            <a:pPr algn="ctr"/>
            <a:r>
              <a:rPr lang="en-US" sz="2000" dirty="0">
                <a:latin typeface="Chalkboard" panose="03050602040202020205" pitchFamily="66" charset="77"/>
              </a:rPr>
              <a:t>(e.g. functions)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A91AFDC-51BD-E34C-9EBC-5CEC3FA1EBC7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7433671" y="1654879"/>
            <a:ext cx="80109" cy="433746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906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7799DF6-FB6F-424A-A33D-F52F4357B1ED}"/>
              </a:ext>
            </a:extLst>
          </p:cNvPr>
          <p:cNvSpPr/>
          <p:nvPr/>
        </p:nvSpPr>
        <p:spPr>
          <a:xfrm>
            <a:off x="1343025" y="2850118"/>
            <a:ext cx="9220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484848"/>
                </a:solidFill>
                <a:latin typeface="Chalkboard" panose="03050602040202020205" pitchFamily="66" charset="77"/>
              </a:rPr>
              <a:t>7 ± 2 (*)</a:t>
            </a:r>
            <a:endParaRPr lang="en-US" sz="3200" dirty="0">
              <a:latin typeface="Chalkboard" panose="03050602040202020205" pitchFamily="66" charset="77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4258E6-AA20-9546-9D8F-B78927A9408A}"/>
              </a:ext>
            </a:extLst>
          </p:cNvPr>
          <p:cNvSpPr/>
          <p:nvPr/>
        </p:nvSpPr>
        <p:spPr>
          <a:xfrm>
            <a:off x="2000250" y="6049060"/>
            <a:ext cx="101155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(*) Miller, G. A. (1956). "The magical number seven, plus or minus two: Some limits on our capacity for processing information". Psychological Review (</a:t>
            </a:r>
            <a:r>
              <a:rPr lang="en-US" dirty="0" err="1"/>
              <a:t>CiteSeerX</a:t>
            </a:r>
            <a:r>
              <a:rPr lang="en-US" dirty="0"/>
              <a:t> 10.1.1.308.8071)</a:t>
            </a:r>
          </a:p>
        </p:txBody>
      </p:sp>
    </p:spTree>
    <p:extLst>
      <p:ext uri="{BB962C8B-B14F-4D97-AF65-F5344CB8AC3E}">
        <p14:creationId xmlns:p14="http://schemas.microsoft.com/office/powerpoint/2010/main" val="2873427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7799DF6-FB6F-424A-A33D-F52F4357B1ED}"/>
              </a:ext>
            </a:extLst>
          </p:cNvPr>
          <p:cNvSpPr/>
          <p:nvPr/>
        </p:nvSpPr>
        <p:spPr>
          <a:xfrm>
            <a:off x="1794581" y="2844225"/>
            <a:ext cx="9220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484848"/>
                </a:solidFill>
                <a:latin typeface="Chalkboard" panose="03050602040202020205" pitchFamily="66" charset="77"/>
              </a:rPr>
              <a:t>New words to make computers easier to use (*)</a:t>
            </a:r>
            <a:endParaRPr lang="en-US" sz="3200" dirty="0">
              <a:latin typeface="Chalkboard" panose="03050602040202020205" pitchFamily="66" charset="77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4258E6-AA20-9546-9D8F-B78927A9408A}"/>
              </a:ext>
            </a:extLst>
          </p:cNvPr>
          <p:cNvSpPr/>
          <p:nvPr/>
        </p:nvSpPr>
        <p:spPr>
          <a:xfrm>
            <a:off x="8355894" y="6286126"/>
            <a:ext cx="37570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(*) Raymond Hettinger (</a:t>
            </a:r>
            <a:r>
              <a:rPr lang="en-US" dirty="0" err="1"/>
              <a:t>PyBay</a:t>
            </a:r>
            <a:r>
              <a:rPr lang="en-US" dirty="0"/>
              <a:t> 2019)</a:t>
            </a:r>
          </a:p>
        </p:txBody>
      </p:sp>
    </p:spTree>
    <p:extLst>
      <p:ext uri="{BB962C8B-B14F-4D97-AF65-F5344CB8AC3E}">
        <p14:creationId xmlns:p14="http://schemas.microsoft.com/office/powerpoint/2010/main" val="1011609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6899F9-120A-4B4A-A53C-9A7D1FCDE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6665"/>
            <a:ext cx="12192000" cy="46846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E8FED4-12CF-414F-8A1E-48190DA83F21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Based on a true story…</a:t>
            </a:r>
          </a:p>
        </p:txBody>
      </p:sp>
    </p:spTree>
    <p:extLst>
      <p:ext uri="{BB962C8B-B14F-4D97-AF65-F5344CB8AC3E}">
        <p14:creationId xmlns:p14="http://schemas.microsoft.com/office/powerpoint/2010/main" val="2184527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F20C6A-336D-264A-956B-EB67DA456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352550"/>
            <a:ext cx="11430000" cy="4152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B9A78E-56FC-5543-AAB5-1EE6E19C836E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Based on a true story…</a:t>
            </a:r>
          </a:p>
        </p:txBody>
      </p:sp>
    </p:spTree>
    <p:extLst>
      <p:ext uri="{BB962C8B-B14F-4D97-AF65-F5344CB8AC3E}">
        <p14:creationId xmlns:p14="http://schemas.microsoft.com/office/powerpoint/2010/main" val="450161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7DC946-C99C-3B43-A1CE-16E9BA8FB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853" y="0"/>
            <a:ext cx="1044429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DE2BB1-D36A-D24F-A7B5-43C5DF38A304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Based on a true story…</a:t>
            </a:r>
          </a:p>
        </p:txBody>
      </p:sp>
    </p:spTree>
    <p:extLst>
      <p:ext uri="{BB962C8B-B14F-4D97-AF65-F5344CB8AC3E}">
        <p14:creationId xmlns:p14="http://schemas.microsoft.com/office/powerpoint/2010/main" val="3698630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BD4436-98E9-5845-B5C3-5FF91947C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450" y="1504950"/>
            <a:ext cx="8293100" cy="3848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152DDC-6370-D943-AB32-D275D33C7794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Based on a true story…</a:t>
            </a:r>
          </a:p>
        </p:txBody>
      </p:sp>
    </p:spTree>
    <p:extLst>
      <p:ext uri="{BB962C8B-B14F-4D97-AF65-F5344CB8AC3E}">
        <p14:creationId xmlns:p14="http://schemas.microsoft.com/office/powerpoint/2010/main" val="2158198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2497D4-4792-8946-9348-1BFC93294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279400"/>
            <a:ext cx="10922000" cy="62992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0FCD203-99A6-EF4B-9BED-F35FE102C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0711" y="1302172"/>
            <a:ext cx="2918177" cy="15320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E11442-DA48-C74B-A363-16635DDFB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3875" y="3251200"/>
            <a:ext cx="4005826" cy="338694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6331B05-9FFD-CB4B-B6A9-6E1072CAF775}"/>
              </a:ext>
            </a:extLst>
          </p:cNvPr>
          <p:cNvCxnSpPr>
            <a:stCxn id="2" idx="2"/>
            <a:endCxn id="3" idx="0"/>
          </p:cNvCxnSpPr>
          <p:nvPr/>
        </p:nvCxnSpPr>
        <p:spPr>
          <a:xfrm flipH="1">
            <a:off x="9816788" y="2834215"/>
            <a:ext cx="13012" cy="416985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E38601C-C161-D54E-889C-393E952B7D35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Based on a true story…</a:t>
            </a:r>
          </a:p>
        </p:txBody>
      </p:sp>
    </p:spTree>
    <p:extLst>
      <p:ext uri="{BB962C8B-B14F-4D97-AF65-F5344CB8AC3E}">
        <p14:creationId xmlns:p14="http://schemas.microsoft.com/office/powerpoint/2010/main" val="2845964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D279D5-604B-B04A-A036-E9CC03800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766" y="234950"/>
            <a:ext cx="7442200" cy="3479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2CE8EC-8F56-B843-9248-EE6EC779B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781" y="3771195"/>
            <a:ext cx="4178300" cy="2908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7CFBE2-768D-0A4B-B527-6F2046141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5196" y="3877029"/>
            <a:ext cx="5981700" cy="2832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BED481-13BF-184C-A65E-B29FB4695106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Based on a true story…</a:t>
            </a:r>
          </a:p>
        </p:txBody>
      </p:sp>
    </p:spTree>
    <p:extLst>
      <p:ext uri="{BB962C8B-B14F-4D97-AF65-F5344CB8AC3E}">
        <p14:creationId xmlns:p14="http://schemas.microsoft.com/office/powerpoint/2010/main" val="10726262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4A922F-133B-CC4E-B136-666D26E2B4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531"/>
          <a:stretch/>
        </p:blipFill>
        <p:spPr>
          <a:xfrm>
            <a:off x="299938" y="638820"/>
            <a:ext cx="5549879" cy="42984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6417FF-EB2B-664F-9848-2E73B9475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8730" y="912569"/>
            <a:ext cx="5873626" cy="59454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BD8EB7-3AF0-074A-BDA0-17585B51D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938" y="5075116"/>
            <a:ext cx="4581496" cy="1696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35E1DC-D64F-644D-B295-A26C0FF1EA01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Can you spot all the places where the storage concern is involved?</a:t>
            </a:r>
          </a:p>
        </p:txBody>
      </p:sp>
    </p:spTree>
    <p:extLst>
      <p:ext uri="{BB962C8B-B14F-4D97-AF65-F5344CB8AC3E}">
        <p14:creationId xmlns:p14="http://schemas.microsoft.com/office/powerpoint/2010/main" val="3378993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7799DF6-FB6F-424A-A33D-F52F4357B1ED}"/>
              </a:ext>
            </a:extLst>
          </p:cNvPr>
          <p:cNvSpPr/>
          <p:nvPr/>
        </p:nvSpPr>
        <p:spPr>
          <a:xfrm>
            <a:off x="1343025" y="3031093"/>
            <a:ext cx="9220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484848"/>
                </a:solidFill>
                <a:latin typeface="Chalkboard" panose="03050602040202020205" pitchFamily="66" charset="77"/>
              </a:rPr>
              <a:t>You can’t snore and dream at the same time.  (*)</a:t>
            </a:r>
            <a:endParaRPr lang="en-US" sz="3200" dirty="0">
              <a:latin typeface="Chalkboard" panose="03050602040202020205" pitchFamily="66" charset="77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4258E6-AA20-9546-9D8F-B78927A9408A}"/>
              </a:ext>
            </a:extLst>
          </p:cNvPr>
          <p:cNvSpPr/>
          <p:nvPr/>
        </p:nvSpPr>
        <p:spPr>
          <a:xfrm>
            <a:off x="3809586" y="6289256"/>
            <a:ext cx="84751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(*) http://</a:t>
            </a:r>
            <a:r>
              <a:rPr lang="en-US" dirty="0" err="1"/>
              <a:t>davitzinc.blogspot.com</a:t>
            </a:r>
            <a:r>
              <a:rPr lang="en-US" dirty="0"/>
              <a:t>/2015/07/fun-facts-can-you-snore-and-dream-</a:t>
            </a:r>
            <a:r>
              <a:rPr lang="en-US" dirty="0" err="1"/>
              <a:t>at.html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855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194A59-D128-C848-ADA6-67D21A302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22" y="149184"/>
            <a:ext cx="11268535" cy="67088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C09935-2D6C-6445-9923-A9C8B1E5765C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… and then, you need to adapt</a:t>
            </a:r>
          </a:p>
        </p:txBody>
      </p:sp>
    </p:spTree>
    <p:extLst>
      <p:ext uri="{BB962C8B-B14F-4D97-AF65-F5344CB8AC3E}">
        <p14:creationId xmlns:p14="http://schemas.microsoft.com/office/powerpoint/2010/main" val="309003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E43857-F584-5F44-8C16-A44E8918F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66225"/>
            <a:ext cx="11988800" cy="65255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98AB2E-882B-4948-BBA2-9E0E2DA078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666"/>
          <a:stretch/>
        </p:blipFill>
        <p:spPr>
          <a:xfrm>
            <a:off x="6863645" y="276385"/>
            <a:ext cx="4312354" cy="31192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3D5201-2D84-C14B-BAF1-CC382CAD0BBB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… again, and again, and again.</a:t>
            </a:r>
          </a:p>
        </p:txBody>
      </p:sp>
    </p:spTree>
    <p:extLst>
      <p:ext uri="{BB962C8B-B14F-4D97-AF65-F5344CB8AC3E}">
        <p14:creationId xmlns:p14="http://schemas.microsoft.com/office/powerpoint/2010/main" val="28916441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7799DF6-FB6F-424A-A33D-F52F4357B1ED}"/>
              </a:ext>
            </a:extLst>
          </p:cNvPr>
          <p:cNvSpPr/>
          <p:nvPr/>
        </p:nvSpPr>
        <p:spPr>
          <a:xfrm>
            <a:off x="1343025" y="3031093"/>
            <a:ext cx="9220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484848"/>
                </a:solidFill>
                <a:latin typeface="Chalkboard" panose="03050602040202020205" pitchFamily="66" charset="77"/>
              </a:rPr>
              <a:t>You can’t kill yourself by holding your breath (*)</a:t>
            </a:r>
            <a:endParaRPr lang="en-US" sz="3200" dirty="0">
              <a:latin typeface="Chalkboard" panose="03050602040202020205" pitchFamily="66" charset="77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4258E6-AA20-9546-9D8F-B78927A9408A}"/>
              </a:ext>
            </a:extLst>
          </p:cNvPr>
          <p:cNvSpPr/>
          <p:nvPr/>
        </p:nvSpPr>
        <p:spPr>
          <a:xfrm>
            <a:off x="1762125" y="6239560"/>
            <a:ext cx="101155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(*) https://</a:t>
            </a:r>
            <a:r>
              <a:rPr lang="en-US" dirty="0" err="1"/>
              <a:t>biology.stackexchange.com</a:t>
            </a:r>
            <a:r>
              <a:rPr lang="en-US" dirty="0"/>
              <a:t>/questions/73866/why-cant-we-kill-ourselves-by-holding-our-breath</a:t>
            </a:r>
          </a:p>
        </p:txBody>
      </p:sp>
    </p:spTree>
    <p:extLst>
      <p:ext uri="{BB962C8B-B14F-4D97-AF65-F5344CB8AC3E}">
        <p14:creationId xmlns:p14="http://schemas.microsoft.com/office/powerpoint/2010/main" val="24048866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evron 4">
            <a:extLst>
              <a:ext uri="{FF2B5EF4-FFF2-40B4-BE49-F238E27FC236}">
                <a16:creationId xmlns:a16="http://schemas.microsoft.com/office/drawing/2014/main" id="{C280864E-AD22-7640-A6A6-B8DE47387C07}"/>
              </a:ext>
            </a:extLst>
          </p:cNvPr>
          <p:cNvSpPr/>
          <p:nvPr/>
        </p:nvSpPr>
        <p:spPr>
          <a:xfrm>
            <a:off x="8240890" y="2055196"/>
            <a:ext cx="806956" cy="319704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17" name="Can 16">
            <a:extLst>
              <a:ext uri="{FF2B5EF4-FFF2-40B4-BE49-F238E27FC236}">
                <a16:creationId xmlns:a16="http://schemas.microsoft.com/office/drawing/2014/main" id="{70CF1814-17E7-6643-86C3-022915CEDFF3}"/>
              </a:ext>
            </a:extLst>
          </p:cNvPr>
          <p:cNvSpPr>
            <a:spLocks noChangeAspect="1"/>
          </p:cNvSpPr>
          <p:nvPr/>
        </p:nvSpPr>
        <p:spPr>
          <a:xfrm>
            <a:off x="9479837" y="2045319"/>
            <a:ext cx="1038578" cy="1016000"/>
          </a:xfrm>
          <a:prstGeom prst="can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DB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C8108244-CC5E-7543-91B1-A3D39A18D4B8}"/>
              </a:ext>
            </a:extLst>
          </p:cNvPr>
          <p:cNvSpPr/>
          <p:nvPr/>
        </p:nvSpPr>
        <p:spPr>
          <a:xfrm>
            <a:off x="8385945" y="1533086"/>
            <a:ext cx="2155048" cy="2040467"/>
          </a:xfrm>
          <a:custGeom>
            <a:avLst/>
            <a:gdLst>
              <a:gd name="connsiteX0" fmla="*/ 340085 w 2155048"/>
              <a:gd name="connsiteY0" fmla="*/ 0 h 2040467"/>
              <a:gd name="connsiteX1" fmla="*/ 1814963 w 2155048"/>
              <a:gd name="connsiteY1" fmla="*/ 0 h 2040467"/>
              <a:gd name="connsiteX2" fmla="*/ 2155048 w 2155048"/>
              <a:gd name="connsiteY2" fmla="*/ 340085 h 2040467"/>
              <a:gd name="connsiteX3" fmla="*/ 2155048 w 2155048"/>
              <a:gd name="connsiteY3" fmla="*/ 516753 h 2040467"/>
              <a:gd name="connsiteX4" fmla="*/ 2153275 w 2155048"/>
              <a:gd name="connsiteY4" fmla="*/ 515356 h 2040467"/>
              <a:gd name="connsiteX5" fmla="*/ 1603021 w 2155048"/>
              <a:gd name="connsiteY5" fmla="*/ 426155 h 2040467"/>
              <a:gd name="connsiteX6" fmla="*/ 1603020 w 2155048"/>
              <a:gd name="connsiteY6" fmla="*/ 426155 h 2040467"/>
              <a:gd name="connsiteX7" fmla="*/ 1005837 w 2155048"/>
              <a:gd name="connsiteY7" fmla="*/ 572205 h 2040467"/>
              <a:gd name="connsiteX8" fmla="*/ 1005838 w 2155048"/>
              <a:gd name="connsiteY8" fmla="*/ 572208 h 2040467"/>
              <a:gd name="connsiteX9" fmla="*/ 1005837 w 2155048"/>
              <a:gd name="connsiteY9" fmla="*/ 1448505 h 2040467"/>
              <a:gd name="connsiteX10" fmla="*/ 1603020 w 2155048"/>
              <a:gd name="connsiteY10" fmla="*/ 1594555 h 2040467"/>
              <a:gd name="connsiteX11" fmla="*/ 2153274 w 2155048"/>
              <a:gd name="connsiteY11" fmla="*/ 1505354 h 2040467"/>
              <a:gd name="connsiteX12" fmla="*/ 2155048 w 2155048"/>
              <a:gd name="connsiteY12" fmla="*/ 1503956 h 2040467"/>
              <a:gd name="connsiteX13" fmla="*/ 2155048 w 2155048"/>
              <a:gd name="connsiteY13" fmla="*/ 1700382 h 2040467"/>
              <a:gd name="connsiteX14" fmla="*/ 1814963 w 2155048"/>
              <a:gd name="connsiteY14" fmla="*/ 2040467 h 2040467"/>
              <a:gd name="connsiteX15" fmla="*/ 340085 w 2155048"/>
              <a:gd name="connsiteY15" fmla="*/ 2040467 h 2040467"/>
              <a:gd name="connsiteX16" fmla="*/ 0 w 2155048"/>
              <a:gd name="connsiteY16" fmla="*/ 1700382 h 2040467"/>
              <a:gd name="connsiteX17" fmla="*/ 0 w 2155048"/>
              <a:gd name="connsiteY17" fmla="*/ 1605844 h 2040467"/>
              <a:gd name="connsiteX18" fmla="*/ 533040 w 2155048"/>
              <a:gd name="connsiteY18" fmla="*/ 1605844 h 2040467"/>
              <a:gd name="connsiteX19" fmla="*/ 775356 w 2155048"/>
              <a:gd name="connsiteY19" fmla="*/ 1363528 h 2040467"/>
              <a:gd name="connsiteX20" fmla="*/ 533040 w 2155048"/>
              <a:gd name="connsiteY20" fmla="*/ 1121212 h 2040467"/>
              <a:gd name="connsiteX21" fmla="*/ 0 w 2155048"/>
              <a:gd name="connsiteY21" fmla="*/ 1121212 h 2040467"/>
              <a:gd name="connsiteX22" fmla="*/ 0 w 2155048"/>
              <a:gd name="connsiteY22" fmla="*/ 922076 h 2040467"/>
              <a:gd name="connsiteX23" fmla="*/ 533040 w 2155048"/>
              <a:gd name="connsiteY23" fmla="*/ 922076 h 2040467"/>
              <a:gd name="connsiteX24" fmla="*/ 775356 w 2155048"/>
              <a:gd name="connsiteY24" fmla="*/ 679760 h 2040467"/>
              <a:gd name="connsiteX25" fmla="*/ 533040 w 2155048"/>
              <a:gd name="connsiteY25" fmla="*/ 437444 h 2040467"/>
              <a:gd name="connsiteX26" fmla="*/ 0 w 2155048"/>
              <a:gd name="connsiteY26" fmla="*/ 437444 h 2040467"/>
              <a:gd name="connsiteX27" fmla="*/ 0 w 2155048"/>
              <a:gd name="connsiteY27" fmla="*/ 340085 h 2040467"/>
              <a:gd name="connsiteX28" fmla="*/ 340085 w 2155048"/>
              <a:gd name="connsiteY28" fmla="*/ 0 h 2040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155048" h="2040467">
                <a:moveTo>
                  <a:pt x="340085" y="0"/>
                </a:moveTo>
                <a:lnTo>
                  <a:pt x="1814963" y="0"/>
                </a:lnTo>
                <a:cubicBezTo>
                  <a:pt x="2002787" y="0"/>
                  <a:pt x="2155048" y="152261"/>
                  <a:pt x="2155048" y="340085"/>
                </a:cubicBezTo>
                <a:lnTo>
                  <a:pt x="2155048" y="516753"/>
                </a:lnTo>
                <a:lnTo>
                  <a:pt x="2153275" y="515356"/>
                </a:lnTo>
                <a:cubicBezTo>
                  <a:pt x="2062617" y="462936"/>
                  <a:pt x="1850383" y="426155"/>
                  <a:pt x="1603021" y="426155"/>
                </a:cubicBezTo>
                <a:lnTo>
                  <a:pt x="1603020" y="426155"/>
                </a:lnTo>
                <a:cubicBezTo>
                  <a:pt x="1273205" y="426155"/>
                  <a:pt x="1005837" y="491544"/>
                  <a:pt x="1005837" y="572205"/>
                </a:cubicBezTo>
                <a:lnTo>
                  <a:pt x="1005838" y="572208"/>
                </a:lnTo>
                <a:lnTo>
                  <a:pt x="1005837" y="1448505"/>
                </a:lnTo>
                <a:cubicBezTo>
                  <a:pt x="1005837" y="1529166"/>
                  <a:pt x="1273205" y="1594555"/>
                  <a:pt x="1603020" y="1594555"/>
                </a:cubicBezTo>
                <a:cubicBezTo>
                  <a:pt x="1850381" y="1594555"/>
                  <a:pt x="2062616" y="1557774"/>
                  <a:pt x="2153274" y="1505354"/>
                </a:cubicBezTo>
                <a:lnTo>
                  <a:pt x="2155048" y="1503956"/>
                </a:lnTo>
                <a:lnTo>
                  <a:pt x="2155048" y="1700382"/>
                </a:lnTo>
                <a:cubicBezTo>
                  <a:pt x="2155048" y="1888206"/>
                  <a:pt x="2002787" y="2040467"/>
                  <a:pt x="1814963" y="2040467"/>
                </a:cubicBezTo>
                <a:lnTo>
                  <a:pt x="340085" y="2040467"/>
                </a:lnTo>
                <a:cubicBezTo>
                  <a:pt x="152261" y="2040467"/>
                  <a:pt x="0" y="1888206"/>
                  <a:pt x="0" y="1700382"/>
                </a:cubicBezTo>
                <a:lnTo>
                  <a:pt x="0" y="1605844"/>
                </a:lnTo>
                <a:lnTo>
                  <a:pt x="533040" y="1605844"/>
                </a:lnTo>
                <a:lnTo>
                  <a:pt x="775356" y="1363528"/>
                </a:lnTo>
                <a:lnTo>
                  <a:pt x="533040" y="1121212"/>
                </a:lnTo>
                <a:lnTo>
                  <a:pt x="0" y="1121212"/>
                </a:lnTo>
                <a:lnTo>
                  <a:pt x="0" y="922076"/>
                </a:lnTo>
                <a:lnTo>
                  <a:pt x="533040" y="922076"/>
                </a:lnTo>
                <a:lnTo>
                  <a:pt x="775356" y="679760"/>
                </a:lnTo>
                <a:lnTo>
                  <a:pt x="533040" y="437444"/>
                </a:lnTo>
                <a:lnTo>
                  <a:pt x="0" y="437444"/>
                </a:lnTo>
                <a:lnTo>
                  <a:pt x="0" y="340085"/>
                </a:lnTo>
                <a:cubicBezTo>
                  <a:pt x="0" y="152261"/>
                  <a:pt x="152261" y="0"/>
                  <a:pt x="3400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F5B8665C-1A51-4A4D-ADC2-A8037722E848}"/>
              </a:ext>
            </a:extLst>
          </p:cNvPr>
          <p:cNvSpPr/>
          <p:nvPr/>
        </p:nvSpPr>
        <p:spPr>
          <a:xfrm>
            <a:off x="8440128" y="4129530"/>
            <a:ext cx="2155048" cy="2040467"/>
          </a:xfrm>
          <a:custGeom>
            <a:avLst/>
            <a:gdLst>
              <a:gd name="connsiteX0" fmla="*/ 340085 w 2155048"/>
              <a:gd name="connsiteY0" fmla="*/ 0 h 2040467"/>
              <a:gd name="connsiteX1" fmla="*/ 1814963 w 2155048"/>
              <a:gd name="connsiteY1" fmla="*/ 0 h 2040467"/>
              <a:gd name="connsiteX2" fmla="*/ 2155048 w 2155048"/>
              <a:gd name="connsiteY2" fmla="*/ 340085 h 2040467"/>
              <a:gd name="connsiteX3" fmla="*/ 2155048 w 2155048"/>
              <a:gd name="connsiteY3" fmla="*/ 441013 h 2040467"/>
              <a:gd name="connsiteX4" fmla="*/ 2146748 w 2155048"/>
              <a:gd name="connsiteY4" fmla="*/ 400766 h 2040467"/>
              <a:gd name="connsiteX5" fmla="*/ 2062341 w 2155048"/>
              <a:gd name="connsiteY5" fmla="*/ 275700 h 2040467"/>
              <a:gd name="connsiteX6" fmla="*/ 2011207 w 2155048"/>
              <a:gd name="connsiteY6" fmla="*/ 256283 h 2040467"/>
              <a:gd name="connsiteX7" fmla="*/ 1872076 w 2155048"/>
              <a:gd name="connsiteY7" fmla="*/ 343011 h 2040467"/>
              <a:gd name="connsiteX8" fmla="*/ 1870458 w 2155048"/>
              <a:gd name="connsiteY8" fmla="*/ 340559 h 2040467"/>
              <a:gd name="connsiteX9" fmla="*/ 1844285 w 2155048"/>
              <a:gd name="connsiteY9" fmla="*/ 300892 h 2040467"/>
              <a:gd name="connsiteX10" fmla="*/ 1734058 w 2155048"/>
              <a:gd name="connsiteY10" fmla="*/ 257285 h 2040467"/>
              <a:gd name="connsiteX11" fmla="*/ 1642546 w 2155048"/>
              <a:gd name="connsiteY11" fmla="*/ 333490 h 2040467"/>
              <a:gd name="connsiteX12" fmla="*/ 1624046 w 2155048"/>
              <a:gd name="connsiteY12" fmla="*/ 375836 h 2040467"/>
              <a:gd name="connsiteX13" fmla="*/ 1622772 w 2155048"/>
              <a:gd name="connsiteY13" fmla="*/ 378752 h 2040467"/>
              <a:gd name="connsiteX14" fmla="*/ 1362153 w 2155048"/>
              <a:gd name="connsiteY14" fmla="*/ 390835 h 2040467"/>
              <a:gd name="connsiteX15" fmla="*/ 1338740 w 2155048"/>
              <a:gd name="connsiteY15" fmla="*/ 441858 h 2040467"/>
              <a:gd name="connsiteX16" fmla="*/ 1333407 w 2155048"/>
              <a:gd name="connsiteY16" fmla="*/ 442566 h 2040467"/>
              <a:gd name="connsiteX17" fmla="*/ 1301388 w 2155048"/>
              <a:gd name="connsiteY17" fmla="*/ 419546 h 2040467"/>
              <a:gd name="connsiteX18" fmla="*/ 1053904 w 2155048"/>
              <a:gd name="connsiteY18" fmla="*/ 509351 h 2040467"/>
              <a:gd name="connsiteX19" fmla="*/ 1049891 w 2155048"/>
              <a:gd name="connsiteY19" fmla="*/ 517622 h 2040467"/>
              <a:gd name="connsiteX20" fmla="*/ 1017970 w 2155048"/>
              <a:gd name="connsiteY20" fmla="*/ 542771 h 2040467"/>
              <a:gd name="connsiteX21" fmla="*/ 1005837 w 2155048"/>
              <a:gd name="connsiteY21" fmla="*/ 572205 h 2040467"/>
              <a:gd name="connsiteX22" fmla="*/ 1005838 w 2155048"/>
              <a:gd name="connsiteY22" fmla="*/ 572208 h 2040467"/>
              <a:gd name="connsiteX23" fmla="*/ 1005838 w 2155048"/>
              <a:gd name="connsiteY23" fmla="*/ 633729 h 2040467"/>
              <a:gd name="connsiteX24" fmla="*/ 1004095 w 2155048"/>
              <a:gd name="connsiteY24" fmla="*/ 639739 h 2040467"/>
              <a:gd name="connsiteX25" fmla="*/ 995676 w 2155048"/>
              <a:gd name="connsiteY25" fmla="*/ 789830 h 2040467"/>
              <a:gd name="connsiteX26" fmla="*/ 994426 w 2155048"/>
              <a:gd name="connsiteY26" fmla="*/ 794979 h 2040467"/>
              <a:gd name="connsiteX27" fmla="*/ 863707 w 2155048"/>
              <a:gd name="connsiteY27" fmla="*/ 990295 h 2040467"/>
              <a:gd name="connsiteX28" fmla="*/ 935285 w 2155048"/>
              <a:gd name="connsiteY28" fmla="*/ 1210040 h 2040467"/>
              <a:gd name="connsiteX29" fmla="*/ 901388 w 2155048"/>
              <a:gd name="connsiteY29" fmla="*/ 1424223 h 2040467"/>
              <a:gd name="connsiteX30" fmla="*/ 1060021 w 2155048"/>
              <a:gd name="connsiteY30" fmla="*/ 1582897 h 2040467"/>
              <a:gd name="connsiteX31" fmla="*/ 1420814 w 2155048"/>
              <a:gd name="connsiteY31" fmla="*/ 1725485 h 2040467"/>
              <a:gd name="connsiteX32" fmla="*/ 1663698 w 2155048"/>
              <a:gd name="connsiteY32" fmla="*/ 1869802 h 2040467"/>
              <a:gd name="connsiteX33" fmla="*/ 1828886 w 2155048"/>
              <a:gd name="connsiteY33" fmla="*/ 1633370 h 2040467"/>
              <a:gd name="connsiteX34" fmla="*/ 2060043 w 2155048"/>
              <a:gd name="connsiteY34" fmla="*/ 1606537 h 2040467"/>
              <a:gd name="connsiteX35" fmla="*/ 2088596 w 2155048"/>
              <a:gd name="connsiteY35" fmla="*/ 1560423 h 2040467"/>
              <a:gd name="connsiteX36" fmla="*/ 2101224 w 2155048"/>
              <a:gd name="connsiteY36" fmla="*/ 1528545 h 2040467"/>
              <a:gd name="connsiteX37" fmla="*/ 2113747 w 2155048"/>
              <a:gd name="connsiteY37" fmla="*/ 1524237 h 2040467"/>
              <a:gd name="connsiteX38" fmla="*/ 2153274 w 2155048"/>
              <a:gd name="connsiteY38" fmla="*/ 1505354 h 2040467"/>
              <a:gd name="connsiteX39" fmla="*/ 2155048 w 2155048"/>
              <a:gd name="connsiteY39" fmla="*/ 1503956 h 2040467"/>
              <a:gd name="connsiteX40" fmla="*/ 2155048 w 2155048"/>
              <a:gd name="connsiteY40" fmla="*/ 1700382 h 2040467"/>
              <a:gd name="connsiteX41" fmla="*/ 1814963 w 2155048"/>
              <a:gd name="connsiteY41" fmla="*/ 2040467 h 2040467"/>
              <a:gd name="connsiteX42" fmla="*/ 340085 w 2155048"/>
              <a:gd name="connsiteY42" fmla="*/ 2040467 h 2040467"/>
              <a:gd name="connsiteX43" fmla="*/ 0 w 2155048"/>
              <a:gd name="connsiteY43" fmla="*/ 1700382 h 2040467"/>
              <a:gd name="connsiteX44" fmla="*/ 0 w 2155048"/>
              <a:gd name="connsiteY44" fmla="*/ 1605844 h 2040467"/>
              <a:gd name="connsiteX45" fmla="*/ 533040 w 2155048"/>
              <a:gd name="connsiteY45" fmla="*/ 1605844 h 2040467"/>
              <a:gd name="connsiteX46" fmla="*/ 775356 w 2155048"/>
              <a:gd name="connsiteY46" fmla="*/ 1363528 h 2040467"/>
              <a:gd name="connsiteX47" fmla="*/ 533040 w 2155048"/>
              <a:gd name="connsiteY47" fmla="*/ 1121212 h 2040467"/>
              <a:gd name="connsiteX48" fmla="*/ 0 w 2155048"/>
              <a:gd name="connsiteY48" fmla="*/ 1121212 h 2040467"/>
              <a:gd name="connsiteX49" fmla="*/ 0 w 2155048"/>
              <a:gd name="connsiteY49" fmla="*/ 922076 h 2040467"/>
              <a:gd name="connsiteX50" fmla="*/ 533040 w 2155048"/>
              <a:gd name="connsiteY50" fmla="*/ 922076 h 2040467"/>
              <a:gd name="connsiteX51" fmla="*/ 775356 w 2155048"/>
              <a:gd name="connsiteY51" fmla="*/ 679760 h 2040467"/>
              <a:gd name="connsiteX52" fmla="*/ 533040 w 2155048"/>
              <a:gd name="connsiteY52" fmla="*/ 437444 h 2040467"/>
              <a:gd name="connsiteX53" fmla="*/ 0 w 2155048"/>
              <a:gd name="connsiteY53" fmla="*/ 437444 h 2040467"/>
              <a:gd name="connsiteX54" fmla="*/ 0 w 2155048"/>
              <a:gd name="connsiteY54" fmla="*/ 340085 h 2040467"/>
              <a:gd name="connsiteX55" fmla="*/ 340085 w 2155048"/>
              <a:gd name="connsiteY55" fmla="*/ 0 h 2040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155048" h="2040467">
                <a:moveTo>
                  <a:pt x="340085" y="0"/>
                </a:moveTo>
                <a:lnTo>
                  <a:pt x="1814963" y="0"/>
                </a:lnTo>
                <a:cubicBezTo>
                  <a:pt x="2002787" y="0"/>
                  <a:pt x="2155048" y="152261"/>
                  <a:pt x="2155048" y="340085"/>
                </a:cubicBezTo>
                <a:lnTo>
                  <a:pt x="2155048" y="441013"/>
                </a:lnTo>
                <a:lnTo>
                  <a:pt x="2146748" y="400766"/>
                </a:lnTo>
                <a:cubicBezTo>
                  <a:pt x="2130085" y="345336"/>
                  <a:pt x="2100233" y="300392"/>
                  <a:pt x="2062341" y="275700"/>
                </a:cubicBezTo>
                <a:cubicBezTo>
                  <a:pt x="2045765" y="264895"/>
                  <a:pt x="2028504" y="258499"/>
                  <a:pt x="2011207" y="256283"/>
                </a:cubicBezTo>
                <a:cubicBezTo>
                  <a:pt x="1959317" y="249634"/>
                  <a:pt x="1907105" y="280605"/>
                  <a:pt x="1872076" y="343011"/>
                </a:cubicBezTo>
                <a:lnTo>
                  <a:pt x="1870458" y="340559"/>
                </a:lnTo>
                <a:lnTo>
                  <a:pt x="1844285" y="300892"/>
                </a:lnTo>
                <a:cubicBezTo>
                  <a:pt x="1813303" y="265078"/>
                  <a:pt x="1773700" y="248772"/>
                  <a:pt x="1734058" y="257285"/>
                </a:cubicBezTo>
                <a:cubicBezTo>
                  <a:pt x="1698042" y="265008"/>
                  <a:pt x="1665637" y="292497"/>
                  <a:pt x="1642546" y="333490"/>
                </a:cubicBezTo>
                <a:lnTo>
                  <a:pt x="1624046" y="375836"/>
                </a:lnTo>
                <a:lnTo>
                  <a:pt x="1622772" y="378752"/>
                </a:lnTo>
                <a:cubicBezTo>
                  <a:pt x="1547604" y="266615"/>
                  <a:pt x="1428605" y="278120"/>
                  <a:pt x="1362153" y="390835"/>
                </a:cubicBezTo>
                <a:lnTo>
                  <a:pt x="1338740" y="441858"/>
                </a:lnTo>
                <a:lnTo>
                  <a:pt x="1333407" y="442566"/>
                </a:lnTo>
                <a:lnTo>
                  <a:pt x="1301388" y="419546"/>
                </a:lnTo>
                <a:cubicBezTo>
                  <a:pt x="1215769" y="371268"/>
                  <a:pt x="1117540" y="404745"/>
                  <a:pt x="1053904" y="509351"/>
                </a:cubicBezTo>
                <a:lnTo>
                  <a:pt x="1049891" y="517622"/>
                </a:lnTo>
                <a:lnTo>
                  <a:pt x="1017970" y="542771"/>
                </a:lnTo>
                <a:cubicBezTo>
                  <a:pt x="1010015" y="552279"/>
                  <a:pt x="1005837" y="562123"/>
                  <a:pt x="1005837" y="572205"/>
                </a:cubicBezTo>
                <a:lnTo>
                  <a:pt x="1005838" y="572208"/>
                </a:lnTo>
                <a:lnTo>
                  <a:pt x="1005838" y="633729"/>
                </a:lnTo>
                <a:lnTo>
                  <a:pt x="1004095" y="639739"/>
                </a:lnTo>
                <a:cubicBezTo>
                  <a:pt x="994147" y="687652"/>
                  <a:pt x="991097" y="738849"/>
                  <a:pt x="995676" y="789830"/>
                </a:cubicBezTo>
                <a:cubicBezTo>
                  <a:pt x="995270" y="791559"/>
                  <a:pt x="994831" y="793250"/>
                  <a:pt x="994426" y="794979"/>
                </a:cubicBezTo>
                <a:cubicBezTo>
                  <a:pt x="926228" y="805652"/>
                  <a:pt x="871953" y="886755"/>
                  <a:pt x="863707" y="990295"/>
                </a:cubicBezTo>
                <a:cubicBezTo>
                  <a:pt x="856678" y="1078727"/>
                  <a:pt x="884795" y="1165054"/>
                  <a:pt x="935285" y="1210040"/>
                </a:cubicBezTo>
                <a:cubicBezTo>
                  <a:pt x="899699" y="1267391"/>
                  <a:pt x="886823" y="1348795"/>
                  <a:pt x="901388" y="1424223"/>
                </a:cubicBezTo>
                <a:cubicBezTo>
                  <a:pt x="921496" y="1528478"/>
                  <a:pt x="988579" y="1595562"/>
                  <a:pt x="1060021" y="1582897"/>
                </a:cubicBezTo>
                <a:cubicBezTo>
                  <a:pt x="1132748" y="1775583"/>
                  <a:pt x="1295503" y="1839887"/>
                  <a:pt x="1420814" y="1725485"/>
                </a:cubicBezTo>
                <a:cubicBezTo>
                  <a:pt x="1473906" y="1846013"/>
                  <a:pt x="1570829" y="1903589"/>
                  <a:pt x="1663698" y="1869802"/>
                </a:cubicBezTo>
                <a:cubicBezTo>
                  <a:pt x="1742507" y="1841127"/>
                  <a:pt x="1805399" y="1751117"/>
                  <a:pt x="1828886" y="1633370"/>
                </a:cubicBezTo>
                <a:cubicBezTo>
                  <a:pt x="1901512" y="1701921"/>
                  <a:pt x="1995191" y="1691060"/>
                  <a:pt x="2060043" y="1606537"/>
                </a:cubicBezTo>
                <a:cubicBezTo>
                  <a:pt x="2070713" y="1592631"/>
                  <a:pt x="2080265" y="1577152"/>
                  <a:pt x="2088596" y="1560423"/>
                </a:cubicBezTo>
                <a:lnTo>
                  <a:pt x="2101224" y="1528545"/>
                </a:lnTo>
                <a:lnTo>
                  <a:pt x="2113747" y="1524237"/>
                </a:lnTo>
                <a:cubicBezTo>
                  <a:pt x="2128710" y="1518215"/>
                  <a:pt x="2141942" y="1511907"/>
                  <a:pt x="2153274" y="1505354"/>
                </a:cubicBezTo>
                <a:lnTo>
                  <a:pt x="2155048" y="1503956"/>
                </a:lnTo>
                <a:lnTo>
                  <a:pt x="2155048" y="1700382"/>
                </a:lnTo>
                <a:cubicBezTo>
                  <a:pt x="2155048" y="1888206"/>
                  <a:pt x="2002787" y="2040467"/>
                  <a:pt x="1814963" y="2040467"/>
                </a:cubicBezTo>
                <a:lnTo>
                  <a:pt x="340085" y="2040467"/>
                </a:lnTo>
                <a:cubicBezTo>
                  <a:pt x="152261" y="2040467"/>
                  <a:pt x="0" y="1888206"/>
                  <a:pt x="0" y="1700382"/>
                </a:cubicBezTo>
                <a:lnTo>
                  <a:pt x="0" y="1605844"/>
                </a:lnTo>
                <a:lnTo>
                  <a:pt x="533040" y="1605844"/>
                </a:lnTo>
                <a:lnTo>
                  <a:pt x="775356" y="1363528"/>
                </a:lnTo>
                <a:lnTo>
                  <a:pt x="533040" y="1121212"/>
                </a:lnTo>
                <a:lnTo>
                  <a:pt x="0" y="1121212"/>
                </a:lnTo>
                <a:lnTo>
                  <a:pt x="0" y="922076"/>
                </a:lnTo>
                <a:lnTo>
                  <a:pt x="533040" y="922076"/>
                </a:lnTo>
                <a:lnTo>
                  <a:pt x="775356" y="679760"/>
                </a:lnTo>
                <a:lnTo>
                  <a:pt x="533040" y="437444"/>
                </a:lnTo>
                <a:lnTo>
                  <a:pt x="0" y="437444"/>
                </a:lnTo>
                <a:lnTo>
                  <a:pt x="0" y="340085"/>
                </a:lnTo>
                <a:cubicBezTo>
                  <a:pt x="0" y="152261"/>
                  <a:pt x="152261" y="0"/>
                  <a:pt x="3400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72BE8717-70C5-2E4B-8795-2C513289A8A6}"/>
              </a:ext>
            </a:extLst>
          </p:cNvPr>
          <p:cNvSpPr>
            <a:spLocks noChangeAspect="1"/>
          </p:cNvSpPr>
          <p:nvPr/>
        </p:nvSpPr>
        <p:spPr>
          <a:xfrm>
            <a:off x="9385006" y="4468199"/>
            <a:ext cx="1311327" cy="1458303"/>
          </a:xfrm>
          <a:prstGeom prst="cloud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Other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DB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395BB772-6D04-BD43-BD53-F1DA44534442}"/>
              </a:ext>
            </a:extLst>
          </p:cNvPr>
          <p:cNvSpPr/>
          <p:nvPr/>
        </p:nvSpPr>
        <p:spPr>
          <a:xfrm>
            <a:off x="6654786" y="1566953"/>
            <a:ext cx="1344324" cy="2040467"/>
          </a:xfrm>
          <a:custGeom>
            <a:avLst/>
            <a:gdLst>
              <a:gd name="connsiteX0" fmla="*/ 0 w 1444407"/>
              <a:gd name="connsiteY0" fmla="*/ 0 h 2040467"/>
              <a:gd name="connsiteX1" fmla="*/ 1444407 w 1444407"/>
              <a:gd name="connsiteY1" fmla="*/ 0 h 2040467"/>
              <a:gd name="connsiteX2" fmla="*/ 1444407 w 1444407"/>
              <a:gd name="connsiteY2" fmla="*/ 410013 h 2040467"/>
              <a:gd name="connsiteX3" fmla="*/ 895214 w 1444407"/>
              <a:gd name="connsiteY3" fmla="*/ 410013 h 2040467"/>
              <a:gd name="connsiteX4" fmla="*/ 1111115 w 1444407"/>
              <a:gd name="connsiteY4" fmla="*/ 625914 h 2040467"/>
              <a:gd name="connsiteX5" fmla="*/ 895214 w 1444407"/>
              <a:gd name="connsiteY5" fmla="*/ 841815 h 2040467"/>
              <a:gd name="connsiteX6" fmla="*/ 1444407 w 1444407"/>
              <a:gd name="connsiteY6" fmla="*/ 841815 h 2040467"/>
              <a:gd name="connsiteX7" fmla="*/ 1444407 w 1444407"/>
              <a:gd name="connsiteY7" fmla="*/ 1091578 h 2040467"/>
              <a:gd name="connsiteX8" fmla="*/ 895214 w 1444407"/>
              <a:gd name="connsiteY8" fmla="*/ 1091578 h 2040467"/>
              <a:gd name="connsiteX9" fmla="*/ 1111115 w 1444407"/>
              <a:gd name="connsiteY9" fmla="*/ 1307479 h 2040467"/>
              <a:gd name="connsiteX10" fmla="*/ 895214 w 1444407"/>
              <a:gd name="connsiteY10" fmla="*/ 1523380 h 2040467"/>
              <a:gd name="connsiteX11" fmla="*/ 1444407 w 1444407"/>
              <a:gd name="connsiteY11" fmla="*/ 1523380 h 2040467"/>
              <a:gd name="connsiteX12" fmla="*/ 1444407 w 1444407"/>
              <a:gd name="connsiteY12" fmla="*/ 2040467 h 2040467"/>
              <a:gd name="connsiteX13" fmla="*/ 0 w 1444407"/>
              <a:gd name="connsiteY13" fmla="*/ 2040467 h 2040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4407" h="2040467">
                <a:moveTo>
                  <a:pt x="0" y="0"/>
                </a:moveTo>
                <a:lnTo>
                  <a:pt x="1444407" y="0"/>
                </a:lnTo>
                <a:lnTo>
                  <a:pt x="1444407" y="410013"/>
                </a:lnTo>
                <a:lnTo>
                  <a:pt x="895214" y="410013"/>
                </a:lnTo>
                <a:lnTo>
                  <a:pt x="1111115" y="625914"/>
                </a:lnTo>
                <a:lnTo>
                  <a:pt x="895214" y="841815"/>
                </a:lnTo>
                <a:lnTo>
                  <a:pt x="1444407" y="841815"/>
                </a:lnTo>
                <a:lnTo>
                  <a:pt x="1444407" y="1091578"/>
                </a:lnTo>
                <a:lnTo>
                  <a:pt x="895214" y="1091578"/>
                </a:lnTo>
                <a:lnTo>
                  <a:pt x="1111115" y="1307479"/>
                </a:lnTo>
                <a:lnTo>
                  <a:pt x="895214" y="1523380"/>
                </a:lnTo>
                <a:lnTo>
                  <a:pt x="1444407" y="1523380"/>
                </a:lnTo>
                <a:lnTo>
                  <a:pt x="1444407" y="2040467"/>
                </a:lnTo>
                <a:lnTo>
                  <a:pt x="0" y="20404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Processes</a:t>
            </a: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A4D32DF9-FD40-B244-B44B-DACABF586D03}"/>
              </a:ext>
            </a:extLst>
          </p:cNvPr>
          <p:cNvSpPr/>
          <p:nvPr/>
        </p:nvSpPr>
        <p:spPr>
          <a:xfrm>
            <a:off x="6654786" y="4177116"/>
            <a:ext cx="1344324" cy="2040467"/>
          </a:xfrm>
          <a:custGeom>
            <a:avLst/>
            <a:gdLst>
              <a:gd name="connsiteX0" fmla="*/ 0 w 1444407"/>
              <a:gd name="connsiteY0" fmla="*/ 0 h 2040467"/>
              <a:gd name="connsiteX1" fmla="*/ 1444407 w 1444407"/>
              <a:gd name="connsiteY1" fmla="*/ 0 h 2040467"/>
              <a:gd name="connsiteX2" fmla="*/ 1444407 w 1444407"/>
              <a:gd name="connsiteY2" fmla="*/ 410013 h 2040467"/>
              <a:gd name="connsiteX3" fmla="*/ 895214 w 1444407"/>
              <a:gd name="connsiteY3" fmla="*/ 410013 h 2040467"/>
              <a:gd name="connsiteX4" fmla="*/ 1111115 w 1444407"/>
              <a:gd name="connsiteY4" fmla="*/ 625914 h 2040467"/>
              <a:gd name="connsiteX5" fmla="*/ 895214 w 1444407"/>
              <a:gd name="connsiteY5" fmla="*/ 841815 h 2040467"/>
              <a:gd name="connsiteX6" fmla="*/ 1444407 w 1444407"/>
              <a:gd name="connsiteY6" fmla="*/ 841815 h 2040467"/>
              <a:gd name="connsiteX7" fmla="*/ 1444407 w 1444407"/>
              <a:gd name="connsiteY7" fmla="*/ 1091578 h 2040467"/>
              <a:gd name="connsiteX8" fmla="*/ 895214 w 1444407"/>
              <a:gd name="connsiteY8" fmla="*/ 1091578 h 2040467"/>
              <a:gd name="connsiteX9" fmla="*/ 1111115 w 1444407"/>
              <a:gd name="connsiteY9" fmla="*/ 1307479 h 2040467"/>
              <a:gd name="connsiteX10" fmla="*/ 895214 w 1444407"/>
              <a:gd name="connsiteY10" fmla="*/ 1523380 h 2040467"/>
              <a:gd name="connsiteX11" fmla="*/ 1444407 w 1444407"/>
              <a:gd name="connsiteY11" fmla="*/ 1523380 h 2040467"/>
              <a:gd name="connsiteX12" fmla="*/ 1444407 w 1444407"/>
              <a:gd name="connsiteY12" fmla="*/ 2040467 h 2040467"/>
              <a:gd name="connsiteX13" fmla="*/ 0 w 1444407"/>
              <a:gd name="connsiteY13" fmla="*/ 2040467 h 2040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4407" h="2040467">
                <a:moveTo>
                  <a:pt x="0" y="0"/>
                </a:moveTo>
                <a:lnTo>
                  <a:pt x="1444407" y="0"/>
                </a:lnTo>
                <a:lnTo>
                  <a:pt x="1444407" y="410013"/>
                </a:lnTo>
                <a:lnTo>
                  <a:pt x="895214" y="410013"/>
                </a:lnTo>
                <a:lnTo>
                  <a:pt x="1111115" y="625914"/>
                </a:lnTo>
                <a:lnTo>
                  <a:pt x="895214" y="841815"/>
                </a:lnTo>
                <a:lnTo>
                  <a:pt x="1444407" y="841815"/>
                </a:lnTo>
                <a:lnTo>
                  <a:pt x="1444407" y="1091578"/>
                </a:lnTo>
                <a:lnTo>
                  <a:pt x="895214" y="1091578"/>
                </a:lnTo>
                <a:lnTo>
                  <a:pt x="1111115" y="1307479"/>
                </a:lnTo>
                <a:lnTo>
                  <a:pt x="895214" y="1523380"/>
                </a:lnTo>
                <a:lnTo>
                  <a:pt x="1444407" y="1523380"/>
                </a:lnTo>
                <a:lnTo>
                  <a:pt x="1444407" y="2040467"/>
                </a:lnTo>
                <a:lnTo>
                  <a:pt x="0" y="20404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Processes</a:t>
            </a:r>
          </a:p>
        </p:txBody>
      </p:sp>
      <p:sp>
        <p:nvSpPr>
          <p:cNvPr id="36" name="Chevron 35">
            <a:extLst>
              <a:ext uri="{FF2B5EF4-FFF2-40B4-BE49-F238E27FC236}">
                <a16:creationId xmlns:a16="http://schemas.microsoft.com/office/drawing/2014/main" id="{5A85B1F3-987F-7743-AE71-4DA48EFE95D7}"/>
              </a:ext>
            </a:extLst>
          </p:cNvPr>
          <p:cNvSpPr/>
          <p:nvPr/>
        </p:nvSpPr>
        <p:spPr>
          <a:xfrm>
            <a:off x="2514616" y="3249616"/>
            <a:ext cx="1430112" cy="319704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keymap</a:t>
            </a:r>
          </a:p>
        </p:txBody>
      </p:sp>
      <p:sp>
        <p:nvSpPr>
          <p:cNvPr id="37" name="Chevron 36">
            <a:extLst>
              <a:ext uri="{FF2B5EF4-FFF2-40B4-BE49-F238E27FC236}">
                <a16:creationId xmlns:a16="http://schemas.microsoft.com/office/drawing/2014/main" id="{D29B5B80-7A84-1948-988D-3E0AB3B0BFB2}"/>
              </a:ext>
            </a:extLst>
          </p:cNvPr>
          <p:cNvSpPr/>
          <p:nvPr/>
        </p:nvSpPr>
        <p:spPr>
          <a:xfrm>
            <a:off x="2514616" y="3931181"/>
            <a:ext cx="1430112" cy="319704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valmap</a:t>
            </a:r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2A5CCE84-9D2B-F347-B145-EAACE6F2D896}"/>
              </a:ext>
            </a:extLst>
          </p:cNvPr>
          <p:cNvSpPr/>
          <p:nvPr/>
        </p:nvSpPr>
        <p:spPr>
          <a:xfrm>
            <a:off x="1551668" y="2761373"/>
            <a:ext cx="1344324" cy="2040467"/>
          </a:xfrm>
          <a:custGeom>
            <a:avLst/>
            <a:gdLst>
              <a:gd name="connsiteX0" fmla="*/ 0 w 1444407"/>
              <a:gd name="connsiteY0" fmla="*/ 0 h 2040467"/>
              <a:gd name="connsiteX1" fmla="*/ 1444407 w 1444407"/>
              <a:gd name="connsiteY1" fmla="*/ 0 h 2040467"/>
              <a:gd name="connsiteX2" fmla="*/ 1444407 w 1444407"/>
              <a:gd name="connsiteY2" fmla="*/ 410013 h 2040467"/>
              <a:gd name="connsiteX3" fmla="*/ 895214 w 1444407"/>
              <a:gd name="connsiteY3" fmla="*/ 410013 h 2040467"/>
              <a:gd name="connsiteX4" fmla="*/ 1111115 w 1444407"/>
              <a:gd name="connsiteY4" fmla="*/ 625914 h 2040467"/>
              <a:gd name="connsiteX5" fmla="*/ 895214 w 1444407"/>
              <a:gd name="connsiteY5" fmla="*/ 841815 h 2040467"/>
              <a:gd name="connsiteX6" fmla="*/ 1444407 w 1444407"/>
              <a:gd name="connsiteY6" fmla="*/ 841815 h 2040467"/>
              <a:gd name="connsiteX7" fmla="*/ 1444407 w 1444407"/>
              <a:gd name="connsiteY7" fmla="*/ 1091578 h 2040467"/>
              <a:gd name="connsiteX8" fmla="*/ 895214 w 1444407"/>
              <a:gd name="connsiteY8" fmla="*/ 1091578 h 2040467"/>
              <a:gd name="connsiteX9" fmla="*/ 1111115 w 1444407"/>
              <a:gd name="connsiteY9" fmla="*/ 1307479 h 2040467"/>
              <a:gd name="connsiteX10" fmla="*/ 895214 w 1444407"/>
              <a:gd name="connsiteY10" fmla="*/ 1523380 h 2040467"/>
              <a:gd name="connsiteX11" fmla="*/ 1444407 w 1444407"/>
              <a:gd name="connsiteY11" fmla="*/ 1523380 h 2040467"/>
              <a:gd name="connsiteX12" fmla="*/ 1444407 w 1444407"/>
              <a:gd name="connsiteY12" fmla="*/ 2040467 h 2040467"/>
              <a:gd name="connsiteX13" fmla="*/ 0 w 1444407"/>
              <a:gd name="connsiteY13" fmla="*/ 2040467 h 2040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44407" h="2040467">
                <a:moveTo>
                  <a:pt x="0" y="0"/>
                </a:moveTo>
                <a:lnTo>
                  <a:pt x="1444407" y="0"/>
                </a:lnTo>
                <a:lnTo>
                  <a:pt x="1444407" y="410013"/>
                </a:lnTo>
                <a:lnTo>
                  <a:pt x="895214" y="410013"/>
                </a:lnTo>
                <a:lnTo>
                  <a:pt x="1111115" y="625914"/>
                </a:lnTo>
                <a:lnTo>
                  <a:pt x="895214" y="841815"/>
                </a:lnTo>
                <a:lnTo>
                  <a:pt x="1444407" y="841815"/>
                </a:lnTo>
                <a:lnTo>
                  <a:pt x="1444407" y="1091578"/>
                </a:lnTo>
                <a:lnTo>
                  <a:pt x="895214" y="1091578"/>
                </a:lnTo>
                <a:lnTo>
                  <a:pt x="1111115" y="1307479"/>
                </a:lnTo>
                <a:lnTo>
                  <a:pt x="895214" y="1523380"/>
                </a:lnTo>
                <a:lnTo>
                  <a:pt x="1444407" y="1523380"/>
                </a:lnTo>
                <a:lnTo>
                  <a:pt x="1444407" y="2040467"/>
                </a:lnTo>
                <a:lnTo>
                  <a:pt x="0" y="20404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Processes</a:t>
            </a: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E1E57183-EA22-D546-B52D-4818B635D6F2}"/>
              </a:ext>
            </a:extLst>
          </p:cNvPr>
          <p:cNvSpPr/>
          <p:nvPr/>
        </p:nvSpPr>
        <p:spPr>
          <a:xfrm>
            <a:off x="3306838" y="2727506"/>
            <a:ext cx="958728" cy="2040467"/>
          </a:xfrm>
          <a:custGeom>
            <a:avLst/>
            <a:gdLst>
              <a:gd name="connsiteX0" fmla="*/ 340085 w 958728"/>
              <a:gd name="connsiteY0" fmla="*/ 0 h 2040467"/>
              <a:gd name="connsiteX1" fmla="*/ 958728 w 958728"/>
              <a:gd name="connsiteY1" fmla="*/ 0 h 2040467"/>
              <a:gd name="connsiteX2" fmla="*/ 958728 w 958728"/>
              <a:gd name="connsiteY2" fmla="*/ 51 h 2040467"/>
              <a:gd name="connsiteX3" fmla="*/ 958728 w 958728"/>
              <a:gd name="connsiteY3" fmla="*/ 107623 h 2040467"/>
              <a:gd name="connsiteX4" fmla="*/ 788989 w 958728"/>
              <a:gd name="connsiteY4" fmla="*/ 352623 h 2040467"/>
              <a:gd name="connsiteX5" fmla="*/ 958728 w 958728"/>
              <a:gd name="connsiteY5" fmla="*/ 577610 h 2040467"/>
              <a:gd name="connsiteX6" fmla="*/ 958728 w 958728"/>
              <a:gd name="connsiteY6" fmla="*/ 609083 h 2040467"/>
              <a:gd name="connsiteX7" fmla="*/ 788989 w 958728"/>
              <a:gd name="connsiteY7" fmla="*/ 854083 h 2040467"/>
              <a:gd name="connsiteX8" fmla="*/ 942498 w 958728"/>
              <a:gd name="connsiteY8" fmla="*/ 1057558 h 2040467"/>
              <a:gd name="connsiteX9" fmla="*/ 788989 w 958728"/>
              <a:gd name="connsiteY9" fmla="*/ 1279132 h 2040467"/>
              <a:gd name="connsiteX10" fmla="*/ 942498 w 958728"/>
              <a:gd name="connsiteY10" fmla="*/ 1482608 h 2040467"/>
              <a:gd name="connsiteX11" fmla="*/ 788989 w 958728"/>
              <a:gd name="connsiteY11" fmla="*/ 1704182 h 2040467"/>
              <a:gd name="connsiteX12" fmla="*/ 958728 w 958728"/>
              <a:gd name="connsiteY12" fmla="*/ 1929169 h 2040467"/>
              <a:gd name="connsiteX13" fmla="*/ 958728 w 958728"/>
              <a:gd name="connsiteY13" fmla="*/ 2040467 h 2040467"/>
              <a:gd name="connsiteX14" fmla="*/ 340085 w 958728"/>
              <a:gd name="connsiteY14" fmla="*/ 2040467 h 2040467"/>
              <a:gd name="connsiteX15" fmla="*/ 0 w 958728"/>
              <a:gd name="connsiteY15" fmla="*/ 1700382 h 2040467"/>
              <a:gd name="connsiteX16" fmla="*/ 0 w 958728"/>
              <a:gd name="connsiteY16" fmla="*/ 1605844 h 2040467"/>
              <a:gd name="connsiteX17" fmla="*/ 533040 w 958728"/>
              <a:gd name="connsiteY17" fmla="*/ 1605844 h 2040467"/>
              <a:gd name="connsiteX18" fmla="*/ 775356 w 958728"/>
              <a:gd name="connsiteY18" fmla="*/ 1363528 h 2040467"/>
              <a:gd name="connsiteX19" fmla="*/ 533040 w 958728"/>
              <a:gd name="connsiteY19" fmla="*/ 1121212 h 2040467"/>
              <a:gd name="connsiteX20" fmla="*/ 0 w 958728"/>
              <a:gd name="connsiteY20" fmla="*/ 1121212 h 2040467"/>
              <a:gd name="connsiteX21" fmla="*/ 0 w 958728"/>
              <a:gd name="connsiteY21" fmla="*/ 922076 h 2040467"/>
              <a:gd name="connsiteX22" fmla="*/ 533040 w 958728"/>
              <a:gd name="connsiteY22" fmla="*/ 922076 h 2040467"/>
              <a:gd name="connsiteX23" fmla="*/ 775356 w 958728"/>
              <a:gd name="connsiteY23" fmla="*/ 679760 h 2040467"/>
              <a:gd name="connsiteX24" fmla="*/ 533040 w 958728"/>
              <a:gd name="connsiteY24" fmla="*/ 437444 h 2040467"/>
              <a:gd name="connsiteX25" fmla="*/ 0 w 958728"/>
              <a:gd name="connsiteY25" fmla="*/ 437444 h 2040467"/>
              <a:gd name="connsiteX26" fmla="*/ 0 w 958728"/>
              <a:gd name="connsiteY26" fmla="*/ 340085 h 2040467"/>
              <a:gd name="connsiteX27" fmla="*/ 340085 w 958728"/>
              <a:gd name="connsiteY27" fmla="*/ 0 h 2040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58728" h="2040467">
                <a:moveTo>
                  <a:pt x="340085" y="0"/>
                </a:moveTo>
                <a:lnTo>
                  <a:pt x="958728" y="0"/>
                </a:lnTo>
                <a:lnTo>
                  <a:pt x="958728" y="51"/>
                </a:lnTo>
                <a:lnTo>
                  <a:pt x="958728" y="107623"/>
                </a:lnTo>
                <a:lnTo>
                  <a:pt x="788989" y="352623"/>
                </a:lnTo>
                <a:lnTo>
                  <a:pt x="958728" y="577610"/>
                </a:lnTo>
                <a:lnTo>
                  <a:pt x="958728" y="609083"/>
                </a:lnTo>
                <a:lnTo>
                  <a:pt x="788989" y="854083"/>
                </a:lnTo>
                <a:lnTo>
                  <a:pt x="942498" y="1057558"/>
                </a:lnTo>
                <a:lnTo>
                  <a:pt x="788989" y="1279132"/>
                </a:lnTo>
                <a:lnTo>
                  <a:pt x="942498" y="1482608"/>
                </a:lnTo>
                <a:lnTo>
                  <a:pt x="788989" y="1704182"/>
                </a:lnTo>
                <a:lnTo>
                  <a:pt x="958728" y="1929169"/>
                </a:lnTo>
                <a:lnTo>
                  <a:pt x="958728" y="2040467"/>
                </a:lnTo>
                <a:lnTo>
                  <a:pt x="340085" y="2040467"/>
                </a:lnTo>
                <a:cubicBezTo>
                  <a:pt x="152261" y="2040467"/>
                  <a:pt x="0" y="1888206"/>
                  <a:pt x="0" y="1700382"/>
                </a:cubicBezTo>
                <a:lnTo>
                  <a:pt x="0" y="1605844"/>
                </a:lnTo>
                <a:lnTo>
                  <a:pt x="533040" y="1605844"/>
                </a:lnTo>
                <a:lnTo>
                  <a:pt x="775356" y="1363528"/>
                </a:lnTo>
                <a:lnTo>
                  <a:pt x="533040" y="1121212"/>
                </a:lnTo>
                <a:lnTo>
                  <a:pt x="0" y="1121212"/>
                </a:lnTo>
                <a:lnTo>
                  <a:pt x="0" y="922076"/>
                </a:lnTo>
                <a:lnTo>
                  <a:pt x="533040" y="922076"/>
                </a:lnTo>
                <a:lnTo>
                  <a:pt x="775356" y="679760"/>
                </a:lnTo>
                <a:lnTo>
                  <a:pt x="533040" y="437444"/>
                </a:lnTo>
                <a:lnTo>
                  <a:pt x="0" y="437444"/>
                </a:lnTo>
                <a:lnTo>
                  <a:pt x="0" y="340085"/>
                </a:lnTo>
                <a:cubicBezTo>
                  <a:pt x="0" y="152261"/>
                  <a:pt x="152261" y="0"/>
                  <a:pt x="3400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FA2021E-8829-B041-8DBA-2243E4095BF6}"/>
              </a:ext>
            </a:extLst>
          </p:cNvPr>
          <p:cNvSpPr txBox="1"/>
          <p:nvPr/>
        </p:nvSpPr>
        <p:spPr>
          <a:xfrm>
            <a:off x="1511780" y="717880"/>
            <a:ext cx="344176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600" dirty="0">
                <a:latin typeface="Chalkboard" panose="03050602040202020205" pitchFamily="66" charset="77"/>
              </a:rPr>
              <a:t>Code like this…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B4B07E3-E3AC-AB47-86D7-8FCC85B56119}"/>
              </a:ext>
            </a:extLst>
          </p:cNvPr>
          <p:cNvSpPr txBox="1"/>
          <p:nvPr/>
        </p:nvSpPr>
        <p:spPr>
          <a:xfrm>
            <a:off x="7076650" y="649251"/>
            <a:ext cx="344176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600" dirty="0">
                <a:latin typeface="Chalkboard" panose="03050602040202020205" pitchFamily="66" charset="77"/>
              </a:rPr>
              <a:t>… so you can do this</a:t>
            </a:r>
          </a:p>
        </p:txBody>
      </p:sp>
      <p:sp>
        <p:nvSpPr>
          <p:cNvPr id="50" name="Chevron 49">
            <a:extLst>
              <a:ext uri="{FF2B5EF4-FFF2-40B4-BE49-F238E27FC236}">
                <a16:creationId xmlns:a16="http://schemas.microsoft.com/office/drawing/2014/main" id="{8C763688-7F75-4042-AABB-118278E7380A}"/>
              </a:ext>
            </a:extLst>
          </p:cNvPr>
          <p:cNvSpPr/>
          <p:nvPr/>
        </p:nvSpPr>
        <p:spPr>
          <a:xfrm>
            <a:off x="7655914" y="2045828"/>
            <a:ext cx="641237" cy="319704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1" name="Chevron 50">
            <a:extLst>
              <a:ext uri="{FF2B5EF4-FFF2-40B4-BE49-F238E27FC236}">
                <a16:creationId xmlns:a16="http://schemas.microsoft.com/office/drawing/2014/main" id="{E804304C-638A-224F-97DE-1C0547AF6A99}"/>
              </a:ext>
            </a:extLst>
          </p:cNvPr>
          <p:cNvSpPr/>
          <p:nvPr/>
        </p:nvSpPr>
        <p:spPr>
          <a:xfrm>
            <a:off x="8381979" y="2732451"/>
            <a:ext cx="661901" cy="319704"/>
          </a:xfrm>
          <a:prstGeom prst="chevron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2" name="Chevron 51">
            <a:extLst>
              <a:ext uri="{FF2B5EF4-FFF2-40B4-BE49-F238E27FC236}">
                <a16:creationId xmlns:a16="http://schemas.microsoft.com/office/drawing/2014/main" id="{61D3C56B-188B-9A47-8B65-9B3622950EF4}"/>
              </a:ext>
            </a:extLst>
          </p:cNvPr>
          <p:cNvSpPr/>
          <p:nvPr/>
        </p:nvSpPr>
        <p:spPr>
          <a:xfrm>
            <a:off x="7651949" y="2723083"/>
            <a:ext cx="779152" cy="319704"/>
          </a:xfrm>
          <a:prstGeom prst="chevron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3" name="Chevron 52">
            <a:extLst>
              <a:ext uri="{FF2B5EF4-FFF2-40B4-BE49-F238E27FC236}">
                <a16:creationId xmlns:a16="http://schemas.microsoft.com/office/drawing/2014/main" id="{AAFFB06F-CA11-0A42-A18C-195CBA437A17}"/>
              </a:ext>
            </a:extLst>
          </p:cNvPr>
          <p:cNvSpPr/>
          <p:nvPr/>
        </p:nvSpPr>
        <p:spPr>
          <a:xfrm>
            <a:off x="8248213" y="4653277"/>
            <a:ext cx="806956" cy="319704"/>
          </a:xfrm>
          <a:prstGeom prst="chevron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4" name="Chevron 53">
            <a:extLst>
              <a:ext uri="{FF2B5EF4-FFF2-40B4-BE49-F238E27FC236}">
                <a16:creationId xmlns:a16="http://schemas.microsoft.com/office/drawing/2014/main" id="{C85E335B-AC67-B444-B2F3-AED5D1168E7D}"/>
              </a:ext>
            </a:extLst>
          </p:cNvPr>
          <p:cNvSpPr/>
          <p:nvPr/>
        </p:nvSpPr>
        <p:spPr>
          <a:xfrm>
            <a:off x="7663237" y="4643909"/>
            <a:ext cx="641237" cy="319704"/>
          </a:xfrm>
          <a:prstGeom prst="chevron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5" name="Chevron 54">
            <a:extLst>
              <a:ext uri="{FF2B5EF4-FFF2-40B4-BE49-F238E27FC236}">
                <a16:creationId xmlns:a16="http://schemas.microsoft.com/office/drawing/2014/main" id="{973F3256-933D-FB4B-8831-1F2F948D7C13}"/>
              </a:ext>
            </a:extLst>
          </p:cNvPr>
          <p:cNvSpPr/>
          <p:nvPr/>
        </p:nvSpPr>
        <p:spPr>
          <a:xfrm>
            <a:off x="8389302" y="5330532"/>
            <a:ext cx="661901" cy="319704"/>
          </a:xfrm>
          <a:prstGeom prst="chevron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6" name="Chevron 55">
            <a:extLst>
              <a:ext uri="{FF2B5EF4-FFF2-40B4-BE49-F238E27FC236}">
                <a16:creationId xmlns:a16="http://schemas.microsoft.com/office/drawing/2014/main" id="{C483E570-E00D-C749-AF01-ECB3042A9414}"/>
              </a:ext>
            </a:extLst>
          </p:cNvPr>
          <p:cNvSpPr/>
          <p:nvPr/>
        </p:nvSpPr>
        <p:spPr>
          <a:xfrm>
            <a:off x="7659272" y="5321164"/>
            <a:ext cx="779152" cy="319704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BEBC41-DADC-F341-8F35-58C014EF81FF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The solution? Nothing new: Just better design.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C7B0B6-F678-8E4F-BA5C-A91BBC3BE82F}"/>
              </a:ext>
            </a:extLst>
          </p:cNvPr>
          <p:cNvSpPr/>
          <p:nvPr/>
        </p:nvSpPr>
        <p:spPr>
          <a:xfrm>
            <a:off x="117768" y="5926502"/>
            <a:ext cx="6096000" cy="80021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>
                <a:solidFill>
                  <a:srgbClr val="484848"/>
                </a:solidFill>
                <a:latin typeface="Chalkboard" panose="03050602040202020205" pitchFamily="66" charset="77"/>
              </a:rPr>
              <a:t>For those of you that </a:t>
            </a:r>
            <a:r>
              <a:rPr lang="en-US" dirty="0"/>
              <a:t>♡ </a:t>
            </a:r>
            <a:r>
              <a:rPr lang="en-US" sz="1400" dirty="0">
                <a:solidFill>
                  <a:srgbClr val="484848"/>
                </a:solidFill>
                <a:latin typeface="Chalkboard" panose="03050602040202020205" pitchFamily="66" charset="77"/>
              </a:rPr>
              <a:t>acronyms:</a:t>
            </a:r>
            <a:br>
              <a:rPr lang="en-US" sz="1400" dirty="0">
                <a:solidFill>
                  <a:srgbClr val="484848"/>
                </a:solidFill>
                <a:latin typeface="Chalkboard" panose="03050602040202020205" pitchFamily="66" charset="77"/>
              </a:rPr>
            </a:br>
            <a:r>
              <a:rPr lang="en-US" sz="1400" dirty="0">
                <a:solidFill>
                  <a:srgbClr val="484848"/>
                </a:solidFill>
                <a:latin typeface="Chalkboard" panose="03050602040202020205" pitchFamily="66" charset="77"/>
              </a:rPr>
              <a:t>It’s not so much of an ORM as it is a DAO with a declarative SoC to be more DRY with storage.</a:t>
            </a:r>
            <a:endParaRPr lang="en-US" sz="1400" dirty="0">
              <a:latin typeface="Chalkboard" panose="03050602040202020205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6849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A5036D-8020-E647-AE04-0B5939C07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606550"/>
            <a:ext cx="11303000" cy="3644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830720-D39B-7A4D-8CBF-972D16B81126}"/>
              </a:ext>
            </a:extLst>
          </p:cNvPr>
          <p:cNvSpPr txBox="1"/>
          <p:nvPr/>
        </p:nvSpPr>
        <p:spPr>
          <a:xfrm>
            <a:off x="0" y="2057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What operations should we focus on first?</a:t>
            </a:r>
          </a:p>
          <a:p>
            <a:pPr algn="ctr"/>
            <a:r>
              <a:rPr lang="en-US" b="1" dirty="0">
                <a:latin typeface="Chalkboard"/>
                <a:cs typeface="Chalkboard"/>
              </a:rPr>
              <a:t>And what should we call those operations.</a:t>
            </a:r>
          </a:p>
        </p:txBody>
      </p:sp>
    </p:spTree>
    <p:extLst>
      <p:ext uri="{BB962C8B-B14F-4D97-AF65-F5344CB8AC3E}">
        <p14:creationId xmlns:p14="http://schemas.microsoft.com/office/powerpoint/2010/main" val="1862964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01FF0A-26F6-434B-948A-F699981A2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600" y="1676400"/>
            <a:ext cx="74168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4485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70">
            <a:extLst>
              <a:ext uri="{FF2B5EF4-FFF2-40B4-BE49-F238E27FC236}">
                <a16:creationId xmlns:a16="http://schemas.microsoft.com/office/drawing/2014/main" id="{54E8DF28-07BA-0643-A07D-C2B8307055F8}"/>
              </a:ext>
            </a:extLst>
          </p:cNvPr>
          <p:cNvSpPr/>
          <p:nvPr/>
        </p:nvSpPr>
        <p:spPr>
          <a:xfrm>
            <a:off x="5074951" y="5870043"/>
            <a:ext cx="4949688" cy="642418"/>
          </a:xfrm>
          <a:custGeom>
            <a:avLst/>
            <a:gdLst>
              <a:gd name="connsiteX0" fmla="*/ 0 w 6600594"/>
              <a:gd name="connsiteY0" fmla="*/ 0 h 642418"/>
              <a:gd name="connsiteX1" fmla="*/ 6279385 w 6600594"/>
              <a:gd name="connsiteY1" fmla="*/ 0 h 642418"/>
              <a:gd name="connsiteX2" fmla="*/ 6600594 w 6600594"/>
              <a:gd name="connsiteY2" fmla="*/ 321209 h 642418"/>
              <a:gd name="connsiteX3" fmla="*/ 6279385 w 6600594"/>
              <a:gd name="connsiteY3" fmla="*/ 642418 h 642418"/>
              <a:gd name="connsiteX4" fmla="*/ 0 w 6600594"/>
              <a:gd name="connsiteY4" fmla="*/ 642418 h 64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0594" h="642418">
                <a:moveTo>
                  <a:pt x="0" y="0"/>
                </a:moveTo>
                <a:lnTo>
                  <a:pt x="6279385" y="0"/>
                </a:lnTo>
                <a:lnTo>
                  <a:pt x="6600594" y="321209"/>
                </a:lnTo>
                <a:lnTo>
                  <a:pt x="6279385" y="642418"/>
                </a:lnTo>
                <a:lnTo>
                  <a:pt x="0" y="64241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96F9F5E5-A5D1-7B4C-9B4F-2134442B7B77}"/>
              </a:ext>
            </a:extLst>
          </p:cNvPr>
          <p:cNvSpPr/>
          <p:nvPr/>
        </p:nvSpPr>
        <p:spPr>
          <a:xfrm>
            <a:off x="2005419" y="4772782"/>
            <a:ext cx="4842643" cy="642418"/>
          </a:xfrm>
          <a:custGeom>
            <a:avLst/>
            <a:gdLst>
              <a:gd name="connsiteX0" fmla="*/ 0 w 5160757"/>
              <a:gd name="connsiteY0" fmla="*/ 0 h 642418"/>
              <a:gd name="connsiteX1" fmla="*/ 5122265 w 5160757"/>
              <a:gd name="connsiteY1" fmla="*/ 0 h 642418"/>
              <a:gd name="connsiteX2" fmla="*/ 5160757 w 5160757"/>
              <a:gd name="connsiteY2" fmla="*/ 38492 h 642418"/>
              <a:gd name="connsiteX3" fmla="*/ 5160757 w 5160757"/>
              <a:gd name="connsiteY3" fmla="*/ 603926 h 642418"/>
              <a:gd name="connsiteX4" fmla="*/ 5122265 w 5160757"/>
              <a:gd name="connsiteY4" fmla="*/ 642418 h 642418"/>
              <a:gd name="connsiteX5" fmla="*/ 0 w 5160757"/>
              <a:gd name="connsiteY5" fmla="*/ 642418 h 642418"/>
              <a:gd name="connsiteX6" fmla="*/ 321209 w 5160757"/>
              <a:gd name="connsiteY6" fmla="*/ 321209 h 642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60757" h="642418">
                <a:moveTo>
                  <a:pt x="0" y="0"/>
                </a:moveTo>
                <a:lnTo>
                  <a:pt x="5122265" y="0"/>
                </a:lnTo>
                <a:lnTo>
                  <a:pt x="5160757" y="38492"/>
                </a:lnTo>
                <a:lnTo>
                  <a:pt x="5160757" y="603926"/>
                </a:lnTo>
                <a:lnTo>
                  <a:pt x="5122265" y="642418"/>
                </a:lnTo>
                <a:lnTo>
                  <a:pt x="0" y="642418"/>
                </a:lnTo>
                <a:lnTo>
                  <a:pt x="321209" y="321209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60" name="Chevron 59">
            <a:extLst>
              <a:ext uri="{FF2B5EF4-FFF2-40B4-BE49-F238E27FC236}">
                <a16:creationId xmlns:a16="http://schemas.microsoft.com/office/drawing/2014/main" id="{2F08993E-EABA-BD4C-B4B2-AC8C677C3E30}"/>
              </a:ext>
            </a:extLst>
          </p:cNvPr>
          <p:cNvSpPr/>
          <p:nvPr/>
        </p:nvSpPr>
        <p:spPr>
          <a:xfrm>
            <a:off x="1958008" y="1856492"/>
            <a:ext cx="8090813" cy="642418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36459AF9-0359-1148-847D-FCD7293AF9A1}"/>
              </a:ext>
            </a:extLst>
          </p:cNvPr>
          <p:cNvSpPr/>
          <p:nvPr/>
        </p:nvSpPr>
        <p:spPr>
          <a:xfrm>
            <a:off x="2138078" y="1929304"/>
            <a:ext cx="1895061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id_of_key</a:t>
            </a:r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9" name="Chevron 8">
            <a:extLst>
              <a:ext uri="{FF2B5EF4-FFF2-40B4-BE49-F238E27FC236}">
                <a16:creationId xmlns:a16="http://schemas.microsoft.com/office/drawing/2014/main" id="{B2E9BC1F-5FEF-9C41-A393-A67BD1AB1440}"/>
              </a:ext>
            </a:extLst>
          </p:cNvPr>
          <p:cNvSpPr/>
          <p:nvPr/>
        </p:nvSpPr>
        <p:spPr>
          <a:xfrm>
            <a:off x="1114348" y="1929304"/>
            <a:ext cx="1076740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key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E0A3C87D-7F85-F54F-A514-35DAE5A06CA0}"/>
              </a:ext>
            </a:extLst>
          </p:cNvPr>
          <p:cNvSpPr/>
          <p:nvPr/>
        </p:nvSpPr>
        <p:spPr>
          <a:xfrm>
            <a:off x="3860861" y="1929304"/>
            <a:ext cx="1076740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_id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52D88A21-EB31-7645-82FE-5F54E0FBB945}"/>
              </a:ext>
            </a:extLst>
          </p:cNvPr>
          <p:cNvSpPr/>
          <p:nvPr/>
        </p:nvSpPr>
        <p:spPr>
          <a:xfrm>
            <a:off x="4835970" y="1929304"/>
            <a:ext cx="2034388" cy="484632"/>
          </a:xfrm>
          <a:prstGeom prst="chevron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3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getitem</a:t>
            </a:r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__</a:t>
            </a:r>
          </a:p>
        </p:txBody>
      </p:sp>
      <p:sp>
        <p:nvSpPr>
          <p:cNvPr id="15" name="Chevron 14">
            <a:extLst>
              <a:ext uri="{FF2B5EF4-FFF2-40B4-BE49-F238E27FC236}">
                <a16:creationId xmlns:a16="http://schemas.microsoft.com/office/drawing/2014/main" id="{ADA720CB-8CE6-904E-BFCB-E8C493519B0A}"/>
              </a:ext>
            </a:extLst>
          </p:cNvPr>
          <p:cNvSpPr/>
          <p:nvPr/>
        </p:nvSpPr>
        <p:spPr>
          <a:xfrm>
            <a:off x="7796759" y="1929304"/>
            <a:ext cx="2150431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obj_of_data</a:t>
            </a:r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16" name="Chevron 15">
            <a:extLst>
              <a:ext uri="{FF2B5EF4-FFF2-40B4-BE49-F238E27FC236}">
                <a16:creationId xmlns:a16="http://schemas.microsoft.com/office/drawing/2014/main" id="{F77B0514-4706-3249-9162-6F87CE60B19B}"/>
              </a:ext>
            </a:extLst>
          </p:cNvPr>
          <p:cNvSpPr/>
          <p:nvPr/>
        </p:nvSpPr>
        <p:spPr>
          <a:xfrm>
            <a:off x="6744013" y="1929304"/>
            <a:ext cx="1226096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data</a:t>
            </a:r>
          </a:p>
        </p:txBody>
      </p:sp>
      <p:sp>
        <p:nvSpPr>
          <p:cNvPr id="17" name="Chevron 16">
            <a:extLst>
              <a:ext uri="{FF2B5EF4-FFF2-40B4-BE49-F238E27FC236}">
                <a16:creationId xmlns:a16="http://schemas.microsoft.com/office/drawing/2014/main" id="{93AAB5B3-ECFB-6742-AB21-6964C0EFE273}"/>
              </a:ext>
            </a:extLst>
          </p:cNvPr>
          <p:cNvSpPr/>
          <p:nvPr/>
        </p:nvSpPr>
        <p:spPr>
          <a:xfrm>
            <a:off x="9905728" y="1929304"/>
            <a:ext cx="1076740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obj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halkboard" panose="03050602040202020205" pitchFamily="66" charset="77"/>
            </a:endParaRPr>
          </a:p>
        </p:txBody>
      </p:sp>
      <p:sp>
        <p:nvSpPr>
          <p:cNvPr id="18" name="Chevron 17">
            <a:extLst>
              <a:ext uri="{FF2B5EF4-FFF2-40B4-BE49-F238E27FC236}">
                <a16:creationId xmlns:a16="http://schemas.microsoft.com/office/drawing/2014/main" id="{2F5FC403-2F20-3348-8208-11D5A5602702}"/>
              </a:ext>
            </a:extLst>
          </p:cNvPr>
          <p:cNvSpPr/>
          <p:nvPr/>
        </p:nvSpPr>
        <p:spPr>
          <a:xfrm>
            <a:off x="2217858" y="4854882"/>
            <a:ext cx="1895061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id_of_key</a:t>
            </a:r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19" name="Chevron 18">
            <a:extLst>
              <a:ext uri="{FF2B5EF4-FFF2-40B4-BE49-F238E27FC236}">
                <a16:creationId xmlns:a16="http://schemas.microsoft.com/office/drawing/2014/main" id="{05AEE311-C192-4F4D-9FF3-AB424CA53B3D}"/>
              </a:ext>
            </a:extLst>
          </p:cNvPr>
          <p:cNvSpPr/>
          <p:nvPr/>
        </p:nvSpPr>
        <p:spPr>
          <a:xfrm>
            <a:off x="1071770" y="4847161"/>
            <a:ext cx="1076740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key</a:t>
            </a:r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051279C1-C11A-6943-9DC7-8B72E3A48A74}"/>
              </a:ext>
            </a:extLst>
          </p:cNvPr>
          <p:cNvSpPr/>
          <p:nvPr/>
        </p:nvSpPr>
        <p:spPr>
          <a:xfrm>
            <a:off x="3940641" y="4854882"/>
            <a:ext cx="1076740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_id</a:t>
            </a:r>
          </a:p>
        </p:txBody>
      </p:sp>
      <p:sp>
        <p:nvSpPr>
          <p:cNvPr id="64" name="Freeform 63">
            <a:extLst>
              <a:ext uri="{FF2B5EF4-FFF2-40B4-BE49-F238E27FC236}">
                <a16:creationId xmlns:a16="http://schemas.microsoft.com/office/drawing/2014/main" id="{4F7053B7-EE62-A04E-87D7-6FD4DE25FBF7}"/>
              </a:ext>
            </a:extLst>
          </p:cNvPr>
          <p:cNvSpPr/>
          <p:nvPr/>
        </p:nvSpPr>
        <p:spPr>
          <a:xfrm>
            <a:off x="4915750" y="4854882"/>
            <a:ext cx="1813740" cy="484632"/>
          </a:xfrm>
          <a:custGeom>
            <a:avLst/>
            <a:gdLst>
              <a:gd name="connsiteX0" fmla="*/ 0 w 1813740"/>
              <a:gd name="connsiteY0" fmla="*/ 0 h 484632"/>
              <a:gd name="connsiteX1" fmla="*/ 1792072 w 1813740"/>
              <a:gd name="connsiteY1" fmla="*/ 0 h 484632"/>
              <a:gd name="connsiteX2" fmla="*/ 1813740 w 1813740"/>
              <a:gd name="connsiteY2" fmla="*/ 21668 h 484632"/>
              <a:gd name="connsiteX3" fmla="*/ 1813740 w 1813740"/>
              <a:gd name="connsiteY3" fmla="*/ 462964 h 484632"/>
              <a:gd name="connsiteX4" fmla="*/ 1792072 w 1813740"/>
              <a:gd name="connsiteY4" fmla="*/ 484632 h 484632"/>
              <a:gd name="connsiteX5" fmla="*/ 0 w 1813740"/>
              <a:gd name="connsiteY5" fmla="*/ 484632 h 484632"/>
              <a:gd name="connsiteX6" fmla="*/ 242316 w 1813740"/>
              <a:gd name="connsiteY6" fmla="*/ 242316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3740" h="484632">
                <a:moveTo>
                  <a:pt x="0" y="0"/>
                </a:moveTo>
                <a:lnTo>
                  <a:pt x="1792072" y="0"/>
                </a:lnTo>
                <a:lnTo>
                  <a:pt x="1813740" y="21668"/>
                </a:lnTo>
                <a:lnTo>
                  <a:pt x="1813740" y="462964"/>
                </a:lnTo>
                <a:lnTo>
                  <a:pt x="1792072" y="484632"/>
                </a:lnTo>
                <a:lnTo>
                  <a:pt x="0" y="484632"/>
                </a:lnTo>
                <a:lnTo>
                  <a:pt x="242316" y="24231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3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delitem</a:t>
            </a:r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__</a:t>
            </a:r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A3B5FF33-B968-EA40-9269-D31CCB6E3C84}"/>
              </a:ext>
            </a:extLst>
          </p:cNvPr>
          <p:cNvSpPr/>
          <p:nvPr/>
        </p:nvSpPr>
        <p:spPr>
          <a:xfrm>
            <a:off x="5156362" y="5939019"/>
            <a:ext cx="1672535" cy="484632"/>
          </a:xfrm>
          <a:custGeom>
            <a:avLst/>
            <a:gdLst>
              <a:gd name="connsiteX0" fmla="*/ 0 w 1672535"/>
              <a:gd name="connsiteY0" fmla="*/ 0 h 484632"/>
              <a:gd name="connsiteX1" fmla="*/ 1430219 w 1672535"/>
              <a:gd name="connsiteY1" fmla="*/ 0 h 484632"/>
              <a:gd name="connsiteX2" fmla="*/ 1672535 w 1672535"/>
              <a:gd name="connsiteY2" fmla="*/ 242316 h 484632"/>
              <a:gd name="connsiteX3" fmla="*/ 1430219 w 1672535"/>
              <a:gd name="connsiteY3" fmla="*/ 484632 h 484632"/>
              <a:gd name="connsiteX4" fmla="*/ 0 w 1672535"/>
              <a:gd name="connsiteY4" fmla="*/ 484632 h 48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2535" h="484632">
                <a:moveTo>
                  <a:pt x="0" y="0"/>
                </a:moveTo>
                <a:lnTo>
                  <a:pt x="1430219" y="0"/>
                </a:lnTo>
                <a:lnTo>
                  <a:pt x="1672535" y="242316"/>
                </a:lnTo>
                <a:lnTo>
                  <a:pt x="1430219" y="484632"/>
                </a:lnTo>
                <a:lnTo>
                  <a:pt x="0" y="484632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3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iter</a:t>
            </a:r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__</a:t>
            </a:r>
          </a:p>
        </p:txBody>
      </p:sp>
      <p:sp>
        <p:nvSpPr>
          <p:cNvPr id="26" name="Chevron 25">
            <a:extLst>
              <a:ext uri="{FF2B5EF4-FFF2-40B4-BE49-F238E27FC236}">
                <a16:creationId xmlns:a16="http://schemas.microsoft.com/office/drawing/2014/main" id="{FD9F9788-6453-C94E-B893-5A3EDA8B7AED}"/>
              </a:ext>
            </a:extLst>
          </p:cNvPr>
          <p:cNvSpPr/>
          <p:nvPr/>
        </p:nvSpPr>
        <p:spPr>
          <a:xfrm>
            <a:off x="7755297" y="5939019"/>
            <a:ext cx="2150431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key_of_id</a:t>
            </a:r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27" name="Chevron 26">
            <a:extLst>
              <a:ext uri="{FF2B5EF4-FFF2-40B4-BE49-F238E27FC236}">
                <a16:creationId xmlns:a16="http://schemas.microsoft.com/office/drawing/2014/main" id="{48B34D2F-FF5A-5A4B-982C-AA191C4B373C}"/>
              </a:ext>
            </a:extLst>
          </p:cNvPr>
          <p:cNvSpPr/>
          <p:nvPr/>
        </p:nvSpPr>
        <p:spPr>
          <a:xfrm>
            <a:off x="6690194" y="5939019"/>
            <a:ext cx="1226096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_id</a:t>
            </a:r>
          </a:p>
        </p:txBody>
      </p:sp>
      <p:sp>
        <p:nvSpPr>
          <p:cNvPr id="28" name="Chevron 27">
            <a:extLst>
              <a:ext uri="{FF2B5EF4-FFF2-40B4-BE49-F238E27FC236}">
                <a16:creationId xmlns:a16="http://schemas.microsoft.com/office/drawing/2014/main" id="{D992EC2B-94CA-EA4D-86AA-5DAB263E46AD}"/>
              </a:ext>
            </a:extLst>
          </p:cNvPr>
          <p:cNvSpPr/>
          <p:nvPr/>
        </p:nvSpPr>
        <p:spPr>
          <a:xfrm>
            <a:off x="9905728" y="5952590"/>
            <a:ext cx="1076740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key</a:t>
            </a:r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BC7F1A3A-E01B-E74B-BD84-715BFE52AFB6}"/>
              </a:ext>
            </a:extLst>
          </p:cNvPr>
          <p:cNvSpPr/>
          <p:nvPr/>
        </p:nvSpPr>
        <p:spPr>
          <a:xfrm>
            <a:off x="1783126" y="3004850"/>
            <a:ext cx="4990990" cy="1172751"/>
          </a:xfrm>
          <a:custGeom>
            <a:avLst/>
            <a:gdLst>
              <a:gd name="connsiteX0" fmla="*/ 0 w 4990990"/>
              <a:gd name="connsiteY0" fmla="*/ 0 h 1195869"/>
              <a:gd name="connsiteX1" fmla="*/ 1724936 w 4990990"/>
              <a:gd name="connsiteY1" fmla="*/ 0 h 1195869"/>
              <a:gd name="connsiteX2" fmla="*/ 1724937 w 4990990"/>
              <a:gd name="connsiteY2" fmla="*/ 1 h 1195869"/>
              <a:gd name="connsiteX3" fmla="*/ 4990990 w 4990990"/>
              <a:gd name="connsiteY3" fmla="*/ 1 h 1195869"/>
              <a:gd name="connsiteX4" fmla="*/ 4990990 w 4990990"/>
              <a:gd name="connsiteY4" fmla="*/ 1195869 h 1195869"/>
              <a:gd name="connsiteX5" fmla="*/ 79048 w 4990990"/>
              <a:gd name="connsiteY5" fmla="*/ 1195869 h 1195869"/>
              <a:gd name="connsiteX6" fmla="*/ 80325 w 4990990"/>
              <a:gd name="connsiteY6" fmla="*/ 1195388 h 1195869"/>
              <a:gd name="connsiteX7" fmla="*/ 8747 w 4990990"/>
              <a:gd name="connsiteY7" fmla="*/ 1195388 h 1195869"/>
              <a:gd name="connsiteX8" fmla="*/ 318200 w 4990990"/>
              <a:gd name="connsiteY8" fmla="*/ 885936 h 1195869"/>
              <a:gd name="connsiteX9" fmla="*/ 51169 w 4990990"/>
              <a:gd name="connsiteY9" fmla="*/ 618905 h 1195869"/>
              <a:gd name="connsiteX10" fmla="*/ 0 w 4990990"/>
              <a:gd name="connsiteY10" fmla="*/ 618905 h 1195869"/>
              <a:gd name="connsiteX11" fmla="*/ 25585 w 4990990"/>
              <a:gd name="connsiteY11" fmla="*/ 593321 h 1195869"/>
              <a:gd name="connsiteX12" fmla="*/ 8747 w 4990990"/>
              <a:gd name="connsiteY12" fmla="*/ 576483 h 1195869"/>
              <a:gd name="connsiteX13" fmla="*/ 42422 w 4990990"/>
              <a:gd name="connsiteY13" fmla="*/ 576483 h 1195869"/>
              <a:gd name="connsiteX14" fmla="*/ 309453 w 4990990"/>
              <a:gd name="connsiteY14" fmla="*/ 309453 h 1195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990990" h="1195869">
                <a:moveTo>
                  <a:pt x="0" y="0"/>
                </a:moveTo>
                <a:lnTo>
                  <a:pt x="1724936" y="0"/>
                </a:lnTo>
                <a:lnTo>
                  <a:pt x="1724937" y="1"/>
                </a:lnTo>
                <a:lnTo>
                  <a:pt x="4990990" y="1"/>
                </a:lnTo>
                <a:lnTo>
                  <a:pt x="4990990" y="1195869"/>
                </a:lnTo>
                <a:lnTo>
                  <a:pt x="79048" y="1195869"/>
                </a:lnTo>
                <a:lnTo>
                  <a:pt x="80325" y="1195388"/>
                </a:lnTo>
                <a:lnTo>
                  <a:pt x="8747" y="1195388"/>
                </a:lnTo>
                <a:lnTo>
                  <a:pt x="318200" y="885936"/>
                </a:lnTo>
                <a:lnTo>
                  <a:pt x="51169" y="618905"/>
                </a:lnTo>
                <a:lnTo>
                  <a:pt x="0" y="618905"/>
                </a:lnTo>
                <a:lnTo>
                  <a:pt x="25585" y="593321"/>
                </a:lnTo>
                <a:lnTo>
                  <a:pt x="8747" y="576483"/>
                </a:lnTo>
                <a:lnTo>
                  <a:pt x="42422" y="576483"/>
                </a:lnTo>
                <a:lnTo>
                  <a:pt x="309453" y="309453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3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53CEED8D-62F0-8149-9A54-D6EC272822C1}"/>
              </a:ext>
            </a:extLst>
          </p:cNvPr>
          <p:cNvSpPr/>
          <p:nvPr/>
        </p:nvSpPr>
        <p:spPr>
          <a:xfrm>
            <a:off x="4905811" y="3081571"/>
            <a:ext cx="1795948" cy="1021492"/>
          </a:xfrm>
          <a:custGeom>
            <a:avLst/>
            <a:gdLst>
              <a:gd name="connsiteX0" fmla="*/ 0 w 1795948"/>
              <a:gd name="connsiteY0" fmla="*/ 0 h 969264"/>
              <a:gd name="connsiteX1" fmla="*/ 1792072 w 1795948"/>
              <a:gd name="connsiteY1" fmla="*/ 0 h 969264"/>
              <a:gd name="connsiteX2" fmla="*/ 1795948 w 1795948"/>
              <a:gd name="connsiteY2" fmla="*/ 3876 h 969264"/>
              <a:gd name="connsiteX3" fmla="*/ 1795948 w 1795948"/>
              <a:gd name="connsiteY3" fmla="*/ 965388 h 969264"/>
              <a:gd name="connsiteX4" fmla="*/ 1792072 w 1795948"/>
              <a:gd name="connsiteY4" fmla="*/ 969264 h 969264"/>
              <a:gd name="connsiteX5" fmla="*/ 0 w 1795948"/>
              <a:gd name="connsiteY5" fmla="*/ 969264 h 969264"/>
              <a:gd name="connsiteX6" fmla="*/ 242316 w 1795948"/>
              <a:gd name="connsiteY6" fmla="*/ 726948 h 969264"/>
              <a:gd name="connsiteX7" fmla="*/ 0 w 1795948"/>
              <a:gd name="connsiteY7" fmla="*/ 484632 h 969264"/>
              <a:gd name="connsiteX8" fmla="*/ 242316 w 1795948"/>
              <a:gd name="connsiteY8" fmla="*/ 242316 h 96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95948" h="969264">
                <a:moveTo>
                  <a:pt x="0" y="0"/>
                </a:moveTo>
                <a:lnTo>
                  <a:pt x="1792072" y="0"/>
                </a:lnTo>
                <a:lnTo>
                  <a:pt x="1795948" y="3876"/>
                </a:lnTo>
                <a:lnTo>
                  <a:pt x="1795948" y="965388"/>
                </a:lnTo>
                <a:lnTo>
                  <a:pt x="1792072" y="969264"/>
                </a:lnTo>
                <a:lnTo>
                  <a:pt x="0" y="969264"/>
                </a:lnTo>
                <a:lnTo>
                  <a:pt x="242316" y="726948"/>
                </a:lnTo>
                <a:lnTo>
                  <a:pt x="0" y="484632"/>
                </a:lnTo>
                <a:lnTo>
                  <a:pt x="242316" y="24231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3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setitem</a:t>
            </a:r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__</a:t>
            </a:r>
          </a:p>
        </p:txBody>
      </p:sp>
      <p:sp>
        <p:nvSpPr>
          <p:cNvPr id="53" name="Chevron 52">
            <a:extLst>
              <a:ext uri="{FF2B5EF4-FFF2-40B4-BE49-F238E27FC236}">
                <a16:creationId xmlns:a16="http://schemas.microsoft.com/office/drawing/2014/main" id="{34AC142C-6B5B-7648-8393-B469EB0A33A1}"/>
              </a:ext>
            </a:extLst>
          </p:cNvPr>
          <p:cNvSpPr/>
          <p:nvPr/>
        </p:nvSpPr>
        <p:spPr>
          <a:xfrm>
            <a:off x="2002244" y="3081571"/>
            <a:ext cx="2150431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id_of_key</a:t>
            </a:r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4" name="Chevron 53">
            <a:extLst>
              <a:ext uri="{FF2B5EF4-FFF2-40B4-BE49-F238E27FC236}">
                <a16:creationId xmlns:a16="http://schemas.microsoft.com/office/drawing/2014/main" id="{A5C13302-B339-EF4D-8D16-EEF2913F74A9}"/>
              </a:ext>
            </a:extLst>
          </p:cNvPr>
          <p:cNvSpPr/>
          <p:nvPr/>
        </p:nvSpPr>
        <p:spPr>
          <a:xfrm>
            <a:off x="912702" y="3037553"/>
            <a:ext cx="1076740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key</a:t>
            </a:r>
          </a:p>
        </p:txBody>
      </p:sp>
      <p:sp>
        <p:nvSpPr>
          <p:cNvPr id="55" name="Chevron 54">
            <a:extLst>
              <a:ext uri="{FF2B5EF4-FFF2-40B4-BE49-F238E27FC236}">
                <a16:creationId xmlns:a16="http://schemas.microsoft.com/office/drawing/2014/main" id="{ED8BFEB6-F762-9F4D-BCDD-F41D7678E65A}"/>
              </a:ext>
            </a:extLst>
          </p:cNvPr>
          <p:cNvSpPr/>
          <p:nvPr/>
        </p:nvSpPr>
        <p:spPr>
          <a:xfrm>
            <a:off x="3990336" y="3081571"/>
            <a:ext cx="1076740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_id</a:t>
            </a:r>
          </a:p>
        </p:txBody>
      </p:sp>
      <p:sp>
        <p:nvSpPr>
          <p:cNvPr id="56" name="Chevron 55">
            <a:extLst>
              <a:ext uri="{FF2B5EF4-FFF2-40B4-BE49-F238E27FC236}">
                <a16:creationId xmlns:a16="http://schemas.microsoft.com/office/drawing/2014/main" id="{A5316D90-4FA0-8A4E-AACA-C71201A7204B}"/>
              </a:ext>
            </a:extLst>
          </p:cNvPr>
          <p:cNvSpPr/>
          <p:nvPr/>
        </p:nvSpPr>
        <p:spPr>
          <a:xfrm>
            <a:off x="1962488" y="3618431"/>
            <a:ext cx="2150431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" panose="03050602040202020205" pitchFamily="66" charset="77"/>
              </a:rPr>
              <a:t>_</a:t>
            </a:r>
            <a:r>
              <a:rPr lang="en-US" dirty="0" err="1">
                <a:solidFill>
                  <a:schemeClr val="tx1"/>
                </a:solidFill>
                <a:latin typeface="Chalkboard" panose="03050602040202020205" pitchFamily="66" charset="77"/>
              </a:rPr>
              <a:t>data_of_obj</a:t>
            </a:r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7" name="Chevron 56">
            <a:extLst>
              <a:ext uri="{FF2B5EF4-FFF2-40B4-BE49-F238E27FC236}">
                <a16:creationId xmlns:a16="http://schemas.microsoft.com/office/drawing/2014/main" id="{738460C7-9A80-A54B-B439-62DE1126EC48}"/>
              </a:ext>
            </a:extLst>
          </p:cNvPr>
          <p:cNvSpPr/>
          <p:nvPr/>
        </p:nvSpPr>
        <p:spPr>
          <a:xfrm>
            <a:off x="895687" y="3618431"/>
            <a:ext cx="1076740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obj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halkboard" panose="03050602040202020205" pitchFamily="66" charset="77"/>
            </a:endParaRPr>
          </a:p>
        </p:txBody>
      </p:sp>
      <p:sp>
        <p:nvSpPr>
          <p:cNvPr id="58" name="Chevron 57">
            <a:extLst>
              <a:ext uri="{FF2B5EF4-FFF2-40B4-BE49-F238E27FC236}">
                <a16:creationId xmlns:a16="http://schemas.microsoft.com/office/drawing/2014/main" id="{D9B1DE32-5DEB-CB43-ACB7-F8F05A8CB1A6}"/>
              </a:ext>
            </a:extLst>
          </p:cNvPr>
          <p:cNvSpPr/>
          <p:nvPr/>
        </p:nvSpPr>
        <p:spPr>
          <a:xfrm>
            <a:off x="3940641" y="3618431"/>
            <a:ext cx="1128044" cy="484632"/>
          </a:xfrm>
          <a:prstGeom prst="chevron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3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halkboard" panose="03050602040202020205" pitchFamily="66" charset="77"/>
              </a:rPr>
              <a:t>data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382CB88-273C-D145-8D3C-4A4D1F8B545E}"/>
              </a:ext>
            </a:extLst>
          </p:cNvPr>
          <p:cNvSpPr/>
          <p:nvPr/>
        </p:nvSpPr>
        <p:spPr>
          <a:xfrm>
            <a:off x="3392640" y="2660010"/>
            <a:ext cx="15131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__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setitem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__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1F1C633-5287-D748-B782-CED14BBBB064}"/>
              </a:ext>
            </a:extLst>
          </p:cNvPr>
          <p:cNvSpPr/>
          <p:nvPr/>
        </p:nvSpPr>
        <p:spPr>
          <a:xfrm>
            <a:off x="5002870" y="1476623"/>
            <a:ext cx="15392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__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getitem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__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EDA1808-1A49-4046-86DB-393492D98CBA}"/>
              </a:ext>
            </a:extLst>
          </p:cNvPr>
          <p:cNvSpPr/>
          <p:nvPr/>
        </p:nvSpPr>
        <p:spPr>
          <a:xfrm>
            <a:off x="3563364" y="4371800"/>
            <a:ext cx="1494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__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delitem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__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E7BB8EA-D83D-374B-BEDD-E4E07CC0EF49}"/>
              </a:ext>
            </a:extLst>
          </p:cNvPr>
          <p:cNvSpPr/>
          <p:nvPr/>
        </p:nvSpPr>
        <p:spPr>
          <a:xfrm>
            <a:off x="7041117" y="5500711"/>
            <a:ext cx="11312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__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iter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halkboard" panose="03050602040202020205" pitchFamily="66" charset="77"/>
              </a:rPr>
              <a:t>__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6EC9A1E-AAD0-D04A-BE67-C2F6DF46F456}"/>
              </a:ext>
            </a:extLst>
          </p:cNvPr>
          <p:cNvSpPr txBox="1"/>
          <p:nvPr/>
        </p:nvSpPr>
        <p:spPr>
          <a:xfrm>
            <a:off x="0" y="20575"/>
            <a:ext cx="1219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halkboard"/>
                <a:cs typeface="Chalkboard"/>
              </a:rPr>
              <a:t>Wrapping input/output keys/values of data accessors</a:t>
            </a:r>
          </a:p>
        </p:txBody>
      </p:sp>
    </p:spTree>
    <p:extLst>
      <p:ext uri="{BB962C8B-B14F-4D97-AF65-F5344CB8AC3E}">
        <p14:creationId xmlns:p14="http://schemas.microsoft.com/office/powerpoint/2010/main" val="15147810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F706FB-A83C-C549-9DF6-BDE8C6967C0A}"/>
              </a:ext>
            </a:extLst>
          </p:cNvPr>
          <p:cNvSpPr/>
          <p:nvPr/>
        </p:nvSpPr>
        <p:spPr>
          <a:xfrm>
            <a:off x="3251202" y="2105505"/>
            <a:ext cx="879404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&gt;&gt;&gt; </a:t>
            </a:r>
            <a:r>
              <a:rPr lang="en-US" dirty="0" err="1">
                <a:latin typeface="Courier" pitchFamily="2" charset="0"/>
              </a:rPr>
              <a:t>persister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LocalFilePersister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root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‘/my/simpler/store’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>
                <a:latin typeface="Courier" pitchFamily="2" charset="0"/>
              </a:rPr>
              <a:t>&gt;&gt;&gt;</a:t>
            </a:r>
          </a:p>
          <a:p>
            <a:r>
              <a:rPr lang="en-US" dirty="0">
                <a:latin typeface="Courier" pitchFamily="2" charset="0"/>
              </a:rPr>
              <a:t>&gt;&gt;&gt; keymap = </a:t>
            </a:r>
            <a:r>
              <a:rPr lang="en-US" dirty="0" err="1">
                <a:latin typeface="Courier" pitchFamily="2" charset="0"/>
              </a:rPr>
              <a:t>LinearNaming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'{session}/data/{block:014.0f}.wav’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>
                <a:latin typeface="Courier" pitchFamily="2" charset="0"/>
              </a:rPr>
              <a:t>&gt;&gt;&gt;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 </a:t>
            </a:r>
            <a:r>
              <a:rPr lang="en-US" dirty="0" err="1">
                <a:latin typeface="Courier" pitchFamily="2" charset="0"/>
              </a:rPr>
              <a:t>valmap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AudioBytes</a:t>
            </a:r>
            <a:r>
              <a:rPr lang="en-US" dirty="0">
                <a:latin typeface="Courier" pitchFamily="2" charset="0"/>
              </a:rPr>
              <a:t>(</a:t>
            </a:r>
          </a:p>
          <a:p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...		</a:t>
            </a:r>
            <a:r>
              <a:rPr lang="en-US" dirty="0" err="1">
                <a:solidFill>
                  <a:srgbClr val="660099"/>
                </a:solidFill>
                <a:latin typeface="Courier" pitchFamily="2" charset="0"/>
              </a:rPr>
              <a:t>sample_rate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44100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solidFill>
                  <a:srgbClr val="660099"/>
                </a:solidFill>
                <a:latin typeface="Courier" pitchFamily="2" charset="0"/>
              </a:rPr>
              <a:t>bit_depth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16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channels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1</a:t>
            </a:r>
            <a:r>
              <a:rPr lang="en-US" dirty="0">
                <a:latin typeface="Courier" pitchFamily="2" charset="0"/>
              </a:rPr>
              <a:t>, </a:t>
            </a:r>
          </a:p>
          <a:p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...		</a:t>
            </a:r>
            <a:r>
              <a:rPr lang="en-US" dirty="0" err="1">
                <a:solidFill>
                  <a:srgbClr val="660099"/>
                </a:solidFill>
                <a:latin typeface="Courier" pitchFamily="2" charset="0"/>
              </a:rPr>
              <a:t>dtype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'int16'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format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'WAV’</a:t>
            </a:r>
            <a:r>
              <a:rPr lang="en-US" dirty="0">
                <a:latin typeface="Courier" pitchFamily="2" charset="0"/>
              </a:rPr>
              <a:t>)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 s = </a:t>
            </a:r>
            <a:r>
              <a:rPr lang="en-US" dirty="0" err="1">
                <a:latin typeface="Courier" pitchFamily="2" charset="0"/>
              </a:rPr>
              <a:t>mk_store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persister</a:t>
            </a:r>
            <a:r>
              <a:rPr lang="en-US" dirty="0">
                <a:latin typeface="Courier" pitchFamily="2" charset="0"/>
              </a:rPr>
              <a:t>, keymap, </a:t>
            </a:r>
            <a:r>
              <a:rPr lang="en-US" dirty="0" err="1">
                <a:latin typeface="Courier" pitchFamily="2" charset="0"/>
              </a:rPr>
              <a:t>valmap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957E14-C510-2D46-B969-139449384597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So far py2store focuses on a </a:t>
            </a:r>
            <a:r>
              <a:rPr lang="en-US" b="1" dirty="0" err="1">
                <a:latin typeface="Chalkboard"/>
                <a:cs typeface="Chalkboard"/>
              </a:rPr>
              <a:t>dict</a:t>
            </a:r>
            <a:r>
              <a:rPr lang="en-US" b="1" dirty="0">
                <a:latin typeface="Chalkboard"/>
                <a:cs typeface="Chalkboard"/>
              </a:rPr>
              <a:t>-like interface to the storage concern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8E1D63-A3DB-7D47-9B7E-D3800014855D}"/>
              </a:ext>
            </a:extLst>
          </p:cNvPr>
          <p:cNvSpPr/>
          <p:nvPr/>
        </p:nvSpPr>
        <p:spPr>
          <a:xfrm>
            <a:off x="225780" y="1196622"/>
            <a:ext cx="2192467" cy="1112083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13500000" scaled="0"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00"/>
                </a:solidFill>
                <a:latin typeface="Chalkboard"/>
                <a:cs typeface="Chalkboard"/>
              </a:rPr>
              <a:t>Your base </a:t>
            </a:r>
            <a:r>
              <a:rPr lang="en-US" sz="1600" b="1" dirty="0" err="1">
                <a:solidFill>
                  <a:srgbClr val="000000"/>
                </a:solidFill>
                <a:latin typeface="Chalkboard"/>
                <a:cs typeface="Chalkboard"/>
              </a:rPr>
              <a:t>persister</a:t>
            </a:r>
            <a:r>
              <a:rPr lang="en-US" sz="1600" dirty="0">
                <a:solidFill>
                  <a:srgbClr val="000000"/>
                </a:solidFill>
                <a:latin typeface="Chalkboard"/>
                <a:cs typeface="Chalkboard"/>
              </a:rPr>
              <a:t>: What happens PHYSICALLY when you store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92B976E-F1F1-9243-881A-C649123C585A}"/>
              </a:ext>
            </a:extLst>
          </p:cNvPr>
          <p:cNvSpPr/>
          <p:nvPr/>
        </p:nvSpPr>
        <p:spPr>
          <a:xfrm>
            <a:off x="203202" y="2587976"/>
            <a:ext cx="2867376" cy="1411111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13500000" scaled="0"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000000"/>
                </a:solidFill>
                <a:latin typeface="Chalkboard"/>
                <a:cs typeface="Chalkboard"/>
              </a:rPr>
              <a:t>Key Mapper</a:t>
            </a:r>
            <a:r>
              <a:rPr lang="en-US" sz="1600" dirty="0">
                <a:solidFill>
                  <a:srgbClr val="000000"/>
                </a:solidFill>
                <a:latin typeface="Chalkboard"/>
                <a:cs typeface="Chalkboard"/>
              </a:rPr>
              <a:t>: Indexing. The (2-way) mapping between the </a:t>
            </a:r>
            <a:r>
              <a:rPr lang="en-US" sz="1600" dirty="0" err="1">
                <a:solidFill>
                  <a:srgbClr val="000000"/>
                </a:solidFill>
                <a:latin typeface="Chalkboard"/>
                <a:cs typeface="Chalkboard"/>
              </a:rPr>
              <a:t>persister’s</a:t>
            </a:r>
            <a:r>
              <a:rPr lang="en-US" sz="1600" dirty="0">
                <a:solidFill>
                  <a:srgbClr val="000000"/>
                </a:solidFill>
                <a:latin typeface="Chalkboard"/>
                <a:cs typeface="Chalkboard"/>
              </a:rPr>
              <a:t> key format and the format YOU want to (or need to) use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6AF7E43-50C6-6645-A48C-7418DFF40BD7}"/>
              </a:ext>
            </a:extLst>
          </p:cNvPr>
          <p:cNvSpPr/>
          <p:nvPr/>
        </p:nvSpPr>
        <p:spPr>
          <a:xfrm>
            <a:off x="158047" y="4280995"/>
            <a:ext cx="3025422" cy="1411111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13500000" scaled="0"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rgbClr val="000000"/>
                </a:solidFill>
                <a:latin typeface="Chalkboard"/>
                <a:cs typeface="Chalkboard"/>
              </a:rPr>
              <a:t>Val Mapper</a:t>
            </a:r>
            <a:r>
              <a:rPr lang="en-US" sz="1600" dirty="0">
                <a:solidFill>
                  <a:srgbClr val="000000"/>
                </a:solidFill>
                <a:latin typeface="Chalkboard"/>
                <a:cs typeface="Chalkboard"/>
              </a:rPr>
              <a:t>: Serialization. The (2-way) mapping between the </a:t>
            </a:r>
            <a:r>
              <a:rPr lang="en-US" sz="1600" dirty="0" err="1">
                <a:solidFill>
                  <a:srgbClr val="000000"/>
                </a:solidFill>
                <a:latin typeface="Chalkboard"/>
                <a:cs typeface="Chalkboard"/>
              </a:rPr>
              <a:t>persister’s</a:t>
            </a:r>
            <a:r>
              <a:rPr lang="en-US" sz="1600" dirty="0">
                <a:solidFill>
                  <a:srgbClr val="000000"/>
                </a:solidFill>
                <a:latin typeface="Chalkboard"/>
                <a:cs typeface="Chalkboard"/>
              </a:rPr>
              <a:t> data format, and the object you get (you know, ORM stuff)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28FC255-5092-C94B-8592-97F53886079F}"/>
              </a:ext>
            </a:extLst>
          </p:cNvPr>
          <p:cNvCxnSpPr>
            <a:stCxn id="5" idx="3"/>
          </p:cNvCxnSpPr>
          <p:nvPr/>
        </p:nvCxnSpPr>
        <p:spPr>
          <a:xfrm>
            <a:off x="2418247" y="1752664"/>
            <a:ext cx="1431264" cy="556041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C3F8B5C-4218-104D-AFA5-74F9AE49ADDA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3070578" y="2856089"/>
            <a:ext cx="778933" cy="43744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340FBD-0DA1-FF45-A5C5-CBA73B5CDFEF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3183469" y="3429000"/>
            <a:ext cx="666042" cy="1557551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6057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214431A-7A9B-4A4E-8C8A-A97C3DBE9C66}"/>
              </a:ext>
            </a:extLst>
          </p:cNvPr>
          <p:cNvSpPr/>
          <p:nvPr/>
        </p:nvSpPr>
        <p:spPr>
          <a:xfrm>
            <a:off x="434622" y="1001890"/>
            <a:ext cx="1132275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&gt;&gt;&gt; </a:t>
            </a:r>
            <a:r>
              <a:rPr lang="en-US" dirty="0" err="1">
                <a:solidFill>
                  <a:srgbClr val="000080"/>
                </a:solidFill>
                <a:latin typeface="Courier" pitchFamily="2" charset="0"/>
              </a:rPr>
              <a:t>len</a:t>
            </a:r>
            <a:r>
              <a:rPr lang="en-US" dirty="0">
                <a:latin typeface="Courier" pitchFamily="2" charset="0"/>
              </a:rPr>
              <a:t>(s)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11</a:t>
            </a:r>
            <a:br>
              <a:rPr lang="en-US" dirty="0">
                <a:solidFill>
                  <a:srgbClr val="0000FF"/>
                </a:solidFill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 </a:t>
            </a:r>
            <a:r>
              <a:rPr lang="en-US" dirty="0">
                <a:solidFill>
                  <a:srgbClr val="000080"/>
                </a:solidFill>
                <a:latin typeface="Courier" pitchFamily="2" charset="0"/>
              </a:rPr>
              <a:t>list</a:t>
            </a:r>
            <a:r>
              <a:rPr lang="en-US" dirty="0">
                <a:latin typeface="Courier" pitchFamily="2" charset="0"/>
              </a:rPr>
              <a:t>(s)[: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3</a:t>
            </a:r>
            <a:r>
              <a:rPr lang="en-US" dirty="0">
                <a:latin typeface="Courier" pitchFamily="2" charset="0"/>
              </a:rPr>
              <a:t>]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[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'/my/simpler/store/1566075321643/data/00000000000000.wav'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'/my/simpler/store/1566075321643/data/00000000172032.wav'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'/my/simpler/store/1566075321643/data/00000000086016.wav'</a:t>
            </a:r>
            <a:r>
              <a:rPr lang="en-US" dirty="0">
                <a:latin typeface="Courier" pitchFamily="2" charset="0"/>
              </a:rPr>
              <a:t>]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 k = </a:t>
            </a:r>
            <a:r>
              <a:rPr lang="en-US" dirty="0">
                <a:solidFill>
                  <a:srgbClr val="000080"/>
                </a:solidFill>
                <a:latin typeface="Courier" pitchFamily="2" charset="0"/>
              </a:rPr>
              <a:t>list</a:t>
            </a:r>
            <a:r>
              <a:rPr lang="en-US" dirty="0">
                <a:latin typeface="Courier" pitchFamily="2" charset="0"/>
              </a:rPr>
              <a:t>(s)[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0</a:t>
            </a:r>
            <a:r>
              <a:rPr lang="en-US" dirty="0">
                <a:latin typeface="Courier" pitchFamily="2" charset="0"/>
              </a:rPr>
              <a:t>]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 v = s[k]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</a:t>
            </a:r>
          </a:p>
          <a:p>
            <a:r>
              <a:rPr lang="en-US" dirty="0">
                <a:latin typeface="Courier" pitchFamily="2" charset="0"/>
              </a:rPr>
              <a:t>&gt;&gt;&gt; b = </a:t>
            </a:r>
            <a:r>
              <a:rPr lang="en-US" dirty="0" err="1">
                <a:latin typeface="Courier" pitchFamily="2" charset="0"/>
              </a:rPr>
              <a:t>get_microphone_bytes</a:t>
            </a:r>
            <a:r>
              <a:rPr lang="en-US" dirty="0">
                <a:latin typeface="Courier" pitchFamily="2" charset="0"/>
              </a:rPr>
              <a:t>(4096)</a:t>
            </a:r>
          </a:p>
          <a:p>
            <a:r>
              <a:rPr lang="en-US" dirty="0">
                <a:latin typeface="Courier" pitchFamily="2" charset="0"/>
              </a:rPr>
              <a:t>&gt;&gt;&gt; s[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4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20</a:t>
            </a:r>
            <a:r>
              <a:rPr lang="en-US" dirty="0">
                <a:latin typeface="Courier" pitchFamily="2" charset="0"/>
              </a:rPr>
              <a:t>] = b  </a:t>
            </a:r>
            <a:r>
              <a:rPr lang="en-US" i="1" dirty="0">
                <a:solidFill>
                  <a:srgbClr val="808080"/>
                </a:solidFill>
                <a:latin typeface="Courier" pitchFamily="2" charset="0"/>
              </a:rPr>
              <a:t># Store these bytes under (4,20) </a:t>
            </a:r>
          </a:p>
          <a:p>
            <a:r>
              <a:rPr lang="en-US" dirty="0">
                <a:latin typeface="Courier" pitchFamily="2" charset="0"/>
              </a:rPr>
              <a:t>&gt;&gt;&gt; 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 v = s[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'/my/simpler/store/4/data/00000000000042.wav']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 </a:t>
            </a:r>
            <a:r>
              <a:rPr lang="en-US" dirty="0">
                <a:solidFill>
                  <a:srgbClr val="000080"/>
                </a:solidFill>
                <a:latin typeface="Courier" pitchFamily="2" charset="0"/>
              </a:rPr>
              <a:t>type</a:t>
            </a:r>
            <a:r>
              <a:rPr lang="en-US" dirty="0">
                <a:latin typeface="Courier" pitchFamily="2" charset="0"/>
              </a:rPr>
              <a:t>(v)</a:t>
            </a:r>
          </a:p>
          <a:p>
            <a:r>
              <a:rPr lang="en-US" dirty="0">
                <a:latin typeface="Courier" pitchFamily="2" charset="0"/>
              </a:rPr>
              <a:t>&lt;</a:t>
            </a:r>
            <a:r>
              <a:rPr lang="en-US" b="1" dirty="0">
                <a:solidFill>
                  <a:srgbClr val="000080"/>
                </a:solidFill>
                <a:latin typeface="Courier" pitchFamily="2" charset="0"/>
              </a:rPr>
              <a:t>class 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</a:t>
            </a:r>
            <a:r>
              <a:rPr lang="en-US" b="1" dirty="0" err="1">
                <a:solidFill>
                  <a:srgbClr val="008080"/>
                </a:solidFill>
                <a:latin typeface="Courier" pitchFamily="2" charset="0"/>
              </a:rPr>
              <a:t>numpy.ndarray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</a:t>
            </a:r>
            <a:r>
              <a:rPr lang="en-US" dirty="0">
                <a:latin typeface="Courier" pitchFamily="2" charset="0"/>
              </a:rPr>
              <a:t>&gt;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 </a:t>
            </a:r>
            <a:r>
              <a:rPr lang="en-US" dirty="0" err="1">
                <a:solidFill>
                  <a:srgbClr val="000080"/>
                </a:solidFill>
                <a:latin typeface="Courier" pitchFamily="2" charset="0"/>
              </a:rPr>
              <a:t>len</a:t>
            </a:r>
            <a:r>
              <a:rPr lang="en-US" dirty="0">
                <a:latin typeface="Courier" pitchFamily="2" charset="0"/>
              </a:rPr>
              <a:t>(v)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2048</a:t>
            </a:r>
            <a:br>
              <a:rPr lang="en-US" dirty="0">
                <a:solidFill>
                  <a:srgbClr val="0000FF"/>
                </a:solidFill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&gt;&gt;&gt; </a:t>
            </a:r>
            <a:r>
              <a:rPr lang="en-US" dirty="0" err="1">
                <a:latin typeface="Courier" pitchFamily="2" charset="0"/>
              </a:rPr>
              <a:t>play_sound</a:t>
            </a:r>
            <a:r>
              <a:rPr lang="en-US" dirty="0">
                <a:latin typeface="Courier" pitchFamily="2" charset="0"/>
              </a:rPr>
              <a:t>(v)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D3D8C1-9583-2849-A450-27FA4194BEB8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So now your code, no matter what the </a:t>
            </a:r>
            <a:r>
              <a:rPr lang="en-US" b="1" dirty="0" err="1">
                <a:latin typeface="Chalkboard"/>
                <a:cs typeface="Chalkboard"/>
              </a:rPr>
              <a:t>persister</a:t>
            </a:r>
            <a:r>
              <a:rPr lang="en-US" b="1" dirty="0">
                <a:latin typeface="Chalkboard"/>
                <a:cs typeface="Chalkboard"/>
              </a:rPr>
              <a:t> is, will look like this…</a:t>
            </a:r>
          </a:p>
        </p:txBody>
      </p:sp>
    </p:spTree>
    <p:extLst>
      <p:ext uri="{BB962C8B-B14F-4D97-AF65-F5344CB8AC3E}">
        <p14:creationId xmlns:p14="http://schemas.microsoft.com/office/powerpoint/2010/main" val="40517159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6F4D1A-229E-4943-8361-D6B658D1E4D8}"/>
              </a:ext>
            </a:extLst>
          </p:cNvPr>
          <p:cNvSpPr/>
          <p:nvPr/>
        </p:nvSpPr>
        <p:spPr>
          <a:xfrm>
            <a:off x="2235199" y="2274838"/>
            <a:ext cx="809413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filename =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f"{int(session * 1000)}/{block:014.0f}"</a:t>
            </a:r>
            <a:b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</a:br>
            <a:r>
              <a:rPr lang="en-US" dirty="0" err="1">
                <a:latin typeface="Courier" pitchFamily="2" charset="0"/>
              </a:rPr>
              <a:t>filepath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os.path.join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storage_root</a:t>
            </a:r>
            <a:r>
              <a:rPr lang="en-US" dirty="0">
                <a:latin typeface="Courier" pitchFamily="2" charset="0"/>
              </a:rPr>
              <a:t>, filename)</a:t>
            </a:r>
            <a:br>
              <a:rPr lang="en-US" dirty="0">
                <a:latin typeface="Courier" pitchFamily="2" charset="0"/>
              </a:rPr>
            </a:br>
            <a:r>
              <a:rPr lang="en-US" i="1" dirty="0">
                <a:solidFill>
                  <a:srgbClr val="808080"/>
                </a:solidFill>
                <a:latin typeface="Courier" pitchFamily="2" charset="0"/>
              </a:rPr>
              <a:t># make the necessary </a:t>
            </a:r>
            <a:r>
              <a:rPr lang="en-US" i="1" dirty="0" err="1">
                <a:solidFill>
                  <a:srgbClr val="808080"/>
                </a:solidFill>
                <a:latin typeface="Courier" pitchFamily="2" charset="0"/>
              </a:rPr>
              <a:t>dirs</a:t>
            </a:r>
            <a:r>
              <a:rPr lang="en-US" i="1" dirty="0">
                <a:solidFill>
                  <a:srgbClr val="808080"/>
                </a:solidFill>
                <a:latin typeface="Courier" pitchFamily="2" charset="0"/>
              </a:rPr>
              <a:t>!</a:t>
            </a:r>
            <a:br>
              <a:rPr lang="en-US" i="1" dirty="0">
                <a:solidFill>
                  <a:srgbClr val="808080"/>
                </a:solidFill>
                <a:latin typeface="Courier" pitchFamily="2" charset="0"/>
              </a:rPr>
            </a:br>
            <a:r>
              <a:rPr lang="en-US" dirty="0" err="1">
                <a:latin typeface="Courier" pitchFamily="2" charset="0"/>
              </a:rPr>
              <a:t>dirpath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os.path.dirname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os.path.abspath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filepath</a:t>
            </a:r>
            <a:r>
              <a:rPr lang="en-US" dirty="0">
                <a:latin typeface="Courier" pitchFamily="2" charset="0"/>
              </a:rPr>
              <a:t>))</a:t>
            </a:r>
            <a:br>
              <a:rPr lang="en-US" dirty="0">
                <a:latin typeface="Courier" pitchFamily="2" charset="0"/>
              </a:rPr>
            </a:br>
            <a:r>
              <a:rPr lang="en-US" dirty="0" err="1">
                <a:latin typeface="Courier" pitchFamily="2" charset="0"/>
              </a:rPr>
              <a:t>os.makedirs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dirpath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solidFill>
                  <a:srgbClr val="660099"/>
                </a:solidFill>
                <a:latin typeface="Courier" pitchFamily="2" charset="0"/>
              </a:rPr>
              <a:t>exist_ok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rgbClr val="000080"/>
                </a:solidFill>
                <a:latin typeface="Courier" pitchFamily="2" charset="0"/>
              </a:rPr>
              <a:t>True</a:t>
            </a:r>
            <a:r>
              <a:rPr lang="en-US" dirty="0">
                <a:latin typeface="Courier" pitchFamily="2" charset="0"/>
              </a:rPr>
              <a:t>)</a:t>
            </a:r>
            <a:br>
              <a:rPr lang="en-US" dirty="0">
                <a:latin typeface="Courier" pitchFamily="2" charset="0"/>
              </a:rPr>
            </a:br>
            <a:r>
              <a:rPr lang="en-US" i="1" dirty="0">
                <a:solidFill>
                  <a:srgbClr val="808080"/>
                </a:solidFill>
                <a:latin typeface="Courier" pitchFamily="2" charset="0"/>
              </a:rPr>
              <a:t># save the data</a:t>
            </a:r>
            <a:br>
              <a:rPr lang="en-US" i="1" dirty="0">
                <a:solidFill>
                  <a:srgbClr val="808080"/>
                </a:solidFill>
                <a:latin typeface="Courier" pitchFamily="2" charset="0"/>
              </a:rPr>
            </a:br>
            <a:r>
              <a:rPr lang="en-US" b="1" dirty="0">
                <a:solidFill>
                  <a:srgbClr val="000080"/>
                </a:solidFill>
                <a:latin typeface="Courier" pitchFamily="2" charset="0"/>
              </a:rPr>
              <a:t>with </a:t>
            </a:r>
            <a:r>
              <a:rPr lang="en-US" dirty="0">
                <a:solidFill>
                  <a:srgbClr val="000080"/>
                </a:solidFill>
                <a:latin typeface="Courier" pitchFamily="2" charset="0"/>
              </a:rPr>
              <a:t>open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filepath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'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wb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'</a:t>
            </a:r>
            <a:r>
              <a:rPr lang="en-US" dirty="0">
                <a:latin typeface="Courier" pitchFamily="2" charset="0"/>
              </a:rPr>
              <a:t>) </a:t>
            </a:r>
            <a:r>
              <a:rPr lang="en-US" b="1" dirty="0">
                <a:solidFill>
                  <a:srgbClr val="000080"/>
                </a:solidFill>
                <a:latin typeface="Courier" pitchFamily="2" charset="0"/>
              </a:rPr>
              <a:t>as </a:t>
            </a:r>
            <a:r>
              <a:rPr lang="en-US" dirty="0" err="1">
                <a:latin typeface="Courier" pitchFamily="2" charset="0"/>
              </a:rPr>
              <a:t>fp</a:t>
            </a:r>
            <a:r>
              <a:rPr lang="en-US" dirty="0">
                <a:latin typeface="Courier" pitchFamily="2" charset="0"/>
              </a:rPr>
              <a:t>: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    </a:t>
            </a:r>
            <a:r>
              <a:rPr lang="en-US" dirty="0" err="1">
                <a:latin typeface="Courier" pitchFamily="2" charset="0"/>
              </a:rPr>
              <a:t>fp.write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chk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505431-34E3-1C45-ABA4-C6EFBBA4D189}"/>
              </a:ext>
            </a:extLst>
          </p:cNvPr>
          <p:cNvSpPr txBox="1"/>
          <p:nvPr/>
        </p:nvSpPr>
        <p:spPr>
          <a:xfrm>
            <a:off x="-79022" y="162359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It’s a matter of this:</a:t>
            </a:r>
          </a:p>
        </p:txBody>
      </p:sp>
    </p:spTree>
    <p:extLst>
      <p:ext uri="{BB962C8B-B14F-4D97-AF65-F5344CB8AC3E}">
        <p14:creationId xmlns:p14="http://schemas.microsoft.com/office/powerpoint/2010/main" val="478285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EFDC449-09BA-0741-AB15-757838380EA4}"/>
              </a:ext>
            </a:extLst>
          </p:cNvPr>
          <p:cNvGrpSpPr/>
          <p:nvPr/>
        </p:nvGrpSpPr>
        <p:grpSpPr>
          <a:xfrm>
            <a:off x="595106" y="2295210"/>
            <a:ext cx="4902144" cy="3027691"/>
            <a:chOff x="614156" y="1818960"/>
            <a:chExt cx="4902144" cy="3027691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931535C7-6B11-D347-AF42-D685BFE0A67E}"/>
                </a:ext>
              </a:extLst>
            </p:cNvPr>
            <p:cNvSpPr/>
            <p:nvPr/>
          </p:nvSpPr>
          <p:spPr>
            <a:xfrm>
              <a:off x="719673" y="3168392"/>
              <a:ext cx="931075" cy="684475"/>
            </a:xfrm>
            <a:prstGeom prst="round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13500000" scaled="0"/>
            </a:gra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0000"/>
                  </a:solidFill>
                  <a:latin typeface="Chalkboard"/>
                  <a:cs typeface="Chalkboard"/>
                </a:rPr>
                <a:t>Edge Device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CAEF367D-C3A4-9F4C-BC04-F6DFF746D285}"/>
                </a:ext>
              </a:extLst>
            </p:cNvPr>
            <p:cNvSpPr/>
            <p:nvPr/>
          </p:nvSpPr>
          <p:spPr>
            <a:xfrm>
              <a:off x="2533853" y="3180190"/>
              <a:ext cx="1047032" cy="684475"/>
            </a:xfrm>
            <a:prstGeom prst="roundRect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13500000" scaled="0"/>
            </a:gra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rgbClr val="000000"/>
                  </a:solidFill>
                  <a:latin typeface="Chalkboard"/>
                  <a:cs typeface="Chalkboard"/>
                </a:rPr>
                <a:t>Server (local or cloud)</a:t>
              </a:r>
            </a:p>
          </p:txBody>
        </p:sp>
        <p:sp>
          <p:nvSpPr>
            <p:cNvPr id="6" name="Can 5">
              <a:extLst>
                <a:ext uri="{FF2B5EF4-FFF2-40B4-BE49-F238E27FC236}">
                  <a16:creationId xmlns:a16="http://schemas.microsoft.com/office/drawing/2014/main" id="{8B2D413D-E93C-DC4F-991C-40A68CE8FB61}"/>
                </a:ext>
              </a:extLst>
            </p:cNvPr>
            <p:cNvSpPr/>
            <p:nvPr/>
          </p:nvSpPr>
          <p:spPr>
            <a:xfrm>
              <a:off x="2930749" y="4163740"/>
              <a:ext cx="1047032" cy="541644"/>
            </a:xfrm>
            <a:prstGeom prst="can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halkboard" panose="03050602040202020205" pitchFamily="66" charset="77"/>
                </a:rPr>
                <a:t>Storage</a:t>
              </a:r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4C6E5ADB-D8D8-854D-81F9-D3D19128F3D5}"/>
                </a:ext>
              </a:extLst>
            </p:cNvPr>
            <p:cNvSpPr/>
            <p:nvPr/>
          </p:nvSpPr>
          <p:spPr>
            <a:xfrm>
              <a:off x="3897891" y="3040388"/>
              <a:ext cx="1476057" cy="874087"/>
            </a:xfrm>
            <a:prstGeom prst="cube">
              <a:avLst>
                <a:gd name="adj" fmla="val 11210"/>
              </a:avLst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halkboard" panose="03050602040202020205" pitchFamily="66" charset="77"/>
                </a:rPr>
                <a:t>Explore,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  <a:latin typeface="Chalkboard" panose="03050602040202020205" pitchFamily="66" charset="77"/>
                </a:rPr>
                <a:t>Analyze &amp; Model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261DD46-1A26-314A-9707-6E6CE9C17C57}"/>
                </a:ext>
              </a:extLst>
            </p:cNvPr>
            <p:cNvCxnSpPr>
              <a:cxnSpLocks/>
            </p:cNvCxnSpPr>
            <p:nvPr/>
          </p:nvCxnSpPr>
          <p:spPr>
            <a:xfrm>
              <a:off x="1753570" y="3357962"/>
              <a:ext cx="727190" cy="0"/>
            </a:xfrm>
            <a:prstGeom prst="straightConnector1">
              <a:avLst/>
            </a:prstGeom>
            <a:ln w="31750">
              <a:solidFill>
                <a:schemeClr val="tx1">
                  <a:lumMod val="75000"/>
                  <a:lumOff val="25000"/>
                </a:schemeClr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C8E27C-FC18-9E40-BB3E-30A49D23F7B2}"/>
                </a:ext>
              </a:extLst>
            </p:cNvPr>
            <p:cNvSpPr txBox="1"/>
            <p:nvPr/>
          </p:nvSpPr>
          <p:spPr>
            <a:xfrm>
              <a:off x="1685179" y="2809556"/>
              <a:ext cx="9479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Chalkboard" panose="03050602040202020205" pitchFamily="66" charset="77"/>
                </a:rPr>
                <a:t>Data Acquisition 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12F6837-7A20-FE4A-91B7-882583881381}"/>
                </a:ext>
              </a:extLst>
            </p:cNvPr>
            <p:cNvSpPr txBox="1"/>
            <p:nvPr/>
          </p:nvSpPr>
          <p:spPr>
            <a:xfrm>
              <a:off x="1583663" y="3732127"/>
              <a:ext cx="1034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Chalkboard" panose="03050602040202020205" pitchFamily="66" charset="77"/>
                </a:rPr>
                <a:t>Settings Control &amp; model deployment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DBB9D90-CB0F-9D47-A474-E0E451BA82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1540" y="3682426"/>
              <a:ext cx="727190" cy="0"/>
            </a:xfrm>
            <a:prstGeom prst="straightConnector1">
              <a:avLst/>
            </a:prstGeom>
            <a:ln w="31750">
              <a:solidFill>
                <a:schemeClr val="tx1">
                  <a:lumMod val="75000"/>
                  <a:lumOff val="25000"/>
                </a:schemeClr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D709-3DC0-7C40-A748-2D4E58A7C7F8}"/>
                </a:ext>
              </a:extLst>
            </p:cNvPr>
            <p:cNvCxnSpPr>
              <a:stCxn id="5" idx="2"/>
              <a:endCxn id="6" idx="1"/>
            </p:cNvCxnSpPr>
            <p:nvPr/>
          </p:nvCxnSpPr>
          <p:spPr>
            <a:xfrm>
              <a:off x="3057369" y="3864665"/>
              <a:ext cx="396896" cy="299075"/>
            </a:xfrm>
            <a:prstGeom prst="line">
              <a:avLst/>
            </a:prstGeom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BFDE6C9-207C-4349-8905-F5A93A93BE77}"/>
                </a:ext>
              </a:extLst>
            </p:cNvPr>
            <p:cNvCxnSpPr>
              <a:cxnSpLocks/>
              <a:stCxn id="5" idx="3"/>
              <a:endCxn id="7" idx="2"/>
            </p:cNvCxnSpPr>
            <p:nvPr/>
          </p:nvCxnSpPr>
          <p:spPr>
            <a:xfrm>
              <a:off x="3580885" y="3522428"/>
              <a:ext cx="317006" cy="3996"/>
            </a:xfrm>
            <a:prstGeom prst="line">
              <a:avLst/>
            </a:prstGeom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CA906EBB-6305-A54F-8A52-F185404485CD}"/>
                </a:ext>
              </a:extLst>
            </p:cNvPr>
            <p:cNvSpPr/>
            <p:nvPr/>
          </p:nvSpPr>
          <p:spPr>
            <a:xfrm>
              <a:off x="614156" y="2698150"/>
              <a:ext cx="4902144" cy="2148501"/>
            </a:xfrm>
            <a:prstGeom prst="roundRect">
              <a:avLst>
                <a:gd name="adj" fmla="val 8525"/>
              </a:avLst>
            </a:prstGeom>
            <a:noFill/>
            <a:ln w="12700">
              <a:solidFill>
                <a:schemeClr val="tx1">
                  <a:lumMod val="85000"/>
                  <a:lumOff val="1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rgbClr val="000000"/>
                </a:solidFill>
                <a:latin typeface="Chalkboard"/>
                <a:cs typeface="Chalkboard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D66E638-A920-B54C-BEF2-511D3982A12C}"/>
                </a:ext>
              </a:extLst>
            </p:cNvPr>
            <p:cNvSpPr/>
            <p:nvPr/>
          </p:nvSpPr>
          <p:spPr>
            <a:xfrm>
              <a:off x="682778" y="2359908"/>
              <a:ext cx="4691169" cy="27845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Chalkboard" panose="03050602040202020205" pitchFamily="66" charset="77"/>
                </a:rPr>
                <a:t>API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FB18018-148F-7A48-A469-23E6F6FB35EE}"/>
                </a:ext>
              </a:extLst>
            </p:cNvPr>
            <p:cNvSpPr/>
            <p:nvPr/>
          </p:nvSpPr>
          <p:spPr>
            <a:xfrm>
              <a:off x="682778" y="1820741"/>
              <a:ext cx="900885" cy="4996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Chalkboard" panose="03050602040202020205" pitchFamily="66" charset="77"/>
                </a:rPr>
                <a:t>Browser GUI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92652F2-B248-7545-BB48-877FBADB0964}"/>
                </a:ext>
              </a:extLst>
            </p:cNvPr>
            <p:cNvSpPr/>
            <p:nvPr/>
          </p:nvSpPr>
          <p:spPr>
            <a:xfrm>
              <a:off x="1634692" y="1820460"/>
              <a:ext cx="900885" cy="4996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Chalkboard" panose="03050602040202020205" pitchFamily="66" charset="77"/>
                </a:rPr>
                <a:t>Desktop App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95CFEDE-1473-6F4F-BCF1-6A029121DB8B}"/>
                </a:ext>
              </a:extLst>
            </p:cNvPr>
            <p:cNvSpPr/>
            <p:nvPr/>
          </p:nvSpPr>
          <p:spPr>
            <a:xfrm>
              <a:off x="2586606" y="1818960"/>
              <a:ext cx="900885" cy="4996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Chalkboard" panose="03050602040202020205" pitchFamily="66" charset="77"/>
                </a:rPr>
                <a:t>Mobile App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B57153C-9177-4D48-86E6-077CCC707D9A}"/>
                </a:ext>
              </a:extLst>
            </p:cNvPr>
            <p:cNvSpPr/>
            <p:nvPr/>
          </p:nvSpPr>
          <p:spPr>
            <a:xfrm>
              <a:off x="3533775" y="1818960"/>
              <a:ext cx="1840172" cy="4996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Chalkboard" panose="03050602040202020205" pitchFamily="66" charset="77"/>
                </a:rPr>
                <a:t>Command Line Interface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4083DF5-C680-2D4F-9D52-7B370CB238F0}"/>
              </a:ext>
            </a:extLst>
          </p:cNvPr>
          <p:cNvSpPr/>
          <p:nvPr/>
        </p:nvSpPr>
        <p:spPr>
          <a:xfrm>
            <a:off x="6002780" y="2448975"/>
            <a:ext cx="51476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halkboard"/>
              </a:rPr>
              <a:t>Once the data scientist did the extra 20% and is done, her work </a:t>
            </a:r>
            <a:r>
              <a:rPr lang="en-US" b="1" dirty="0">
                <a:latin typeface="Chalkboard"/>
              </a:rPr>
              <a:t>needs to be integrated</a:t>
            </a:r>
            <a:r>
              <a:rPr lang="en-US" dirty="0">
                <a:latin typeface="Chalkboard"/>
              </a:rPr>
              <a:t>…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669AFD6-E432-1549-8D97-9CEEDE423612}"/>
              </a:ext>
            </a:extLst>
          </p:cNvPr>
          <p:cNvSpPr/>
          <p:nvPr/>
        </p:nvSpPr>
        <p:spPr>
          <a:xfrm>
            <a:off x="10156573" y="6326026"/>
            <a:ext cx="196875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latin typeface="Chalkboard"/>
                <a:cs typeface="Chalkboard"/>
              </a:rPr>
              <a:t>(*) the internet</a:t>
            </a:r>
            <a:endParaRPr lang="en-US" sz="15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3B1D4A-C358-1247-BE03-E72781573D01}"/>
              </a:ext>
            </a:extLst>
          </p:cNvPr>
          <p:cNvSpPr/>
          <p:nvPr/>
        </p:nvSpPr>
        <p:spPr>
          <a:xfrm>
            <a:off x="2457072" y="1162981"/>
            <a:ext cx="88458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halkboard"/>
                <a:cs typeface="Chalkboard"/>
              </a:rPr>
              <a:t>They (*) say </a:t>
            </a:r>
            <a:r>
              <a:rPr lang="en-US" b="1" dirty="0">
                <a:latin typeface="Chalkboard"/>
                <a:cs typeface="Chalkboard"/>
              </a:rPr>
              <a:t>80% </a:t>
            </a:r>
            <a:r>
              <a:rPr lang="en-US" dirty="0">
                <a:latin typeface="Chalkboard"/>
                <a:cs typeface="Chalkboard"/>
              </a:rPr>
              <a:t>of a data scientists </a:t>
            </a:r>
            <a:r>
              <a:rPr lang="en-US" b="1" dirty="0">
                <a:latin typeface="Chalkboard"/>
                <a:cs typeface="Chalkboard"/>
              </a:rPr>
              <a:t>time on data preparation</a:t>
            </a:r>
            <a:r>
              <a:rPr lang="en-US" dirty="0">
                <a:latin typeface="Chalkboard"/>
                <a:cs typeface="Chalkboard"/>
              </a:rPr>
              <a:t>.</a:t>
            </a:r>
          </a:p>
          <a:p>
            <a:r>
              <a:rPr lang="en-US" dirty="0">
                <a:latin typeface="Chalkboard"/>
                <a:cs typeface="Chalkboard"/>
              </a:rPr>
              <a:t>Data prep? Accessing, cleaning, restructuring, generating more directly usable data. 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E837E3-0505-FC42-AD9F-DC8A4163A0C1}"/>
              </a:ext>
            </a:extLst>
          </p:cNvPr>
          <p:cNvSpPr/>
          <p:nvPr/>
        </p:nvSpPr>
        <p:spPr>
          <a:xfrm>
            <a:off x="5998026" y="3400121"/>
            <a:ext cx="38889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halkboard"/>
              </a:rPr>
              <a:t>Integrated in backend processes.</a:t>
            </a:r>
          </a:p>
          <a:p>
            <a:r>
              <a:rPr lang="en-US" dirty="0">
                <a:latin typeface="Chalkboard"/>
              </a:rPr>
              <a:t>Provide a CLI</a:t>
            </a:r>
          </a:p>
          <a:p>
            <a:r>
              <a:rPr lang="en-US" dirty="0">
                <a:latin typeface="Chalkboard"/>
              </a:rPr>
              <a:t>Make a web-service for it.</a:t>
            </a:r>
          </a:p>
          <a:p>
            <a:r>
              <a:rPr lang="en-US" dirty="0">
                <a:latin typeface="Chalkboard"/>
              </a:rPr>
              <a:t>Provide a GUI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43804A-94F7-2145-A733-9F0ED35EAB74}"/>
              </a:ext>
            </a:extLst>
          </p:cNvPr>
          <p:cNvSpPr/>
          <p:nvPr/>
        </p:nvSpPr>
        <p:spPr>
          <a:xfrm>
            <a:off x="5998025" y="4905265"/>
            <a:ext cx="57081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halkboard"/>
              </a:rPr>
              <a:t>… and adapt to constant, never ending, incorrigible </a:t>
            </a:r>
            <a:r>
              <a:rPr lang="en-US" b="1" dirty="0">
                <a:latin typeface="Chalkboard"/>
              </a:rPr>
              <a:t>CHANGE</a:t>
            </a:r>
            <a:r>
              <a:rPr lang="en-US" dirty="0">
                <a:latin typeface="Chalkboard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DCF1D2E-FEA6-E34C-BCEF-D3DBA6CBCAAD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halkboard"/>
                <a:cs typeface="Chalkboard"/>
              </a:rPr>
              <a:t>Borelerplate</a:t>
            </a:r>
            <a:r>
              <a:rPr lang="en-US" b="1" dirty="0">
                <a:latin typeface="Chalkboard"/>
                <a:cs typeface="Chalkboard"/>
              </a:rPr>
              <a:t> and other creativity killers </a:t>
            </a:r>
          </a:p>
        </p:txBody>
      </p:sp>
    </p:spTree>
    <p:extLst>
      <p:ext uri="{BB962C8B-B14F-4D97-AF65-F5344CB8AC3E}">
        <p14:creationId xmlns:p14="http://schemas.microsoft.com/office/powerpoint/2010/main" val="41733307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CE85B9-6BF3-A94E-9557-E797B1DC715D}"/>
              </a:ext>
            </a:extLst>
          </p:cNvPr>
          <p:cNvSpPr/>
          <p:nvPr/>
        </p:nvSpPr>
        <p:spPr>
          <a:xfrm>
            <a:off x="4327067" y="3210467"/>
            <a:ext cx="3355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 pitchFamily="2" charset="0"/>
              </a:rPr>
              <a:t>s[session, block] = </a:t>
            </a:r>
            <a:r>
              <a:rPr lang="en-US" dirty="0" err="1">
                <a:latin typeface="Courier" pitchFamily="2" charset="0"/>
              </a:rPr>
              <a:t>chk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80C196-1FEC-A34E-B7D4-F528300AA85B}"/>
              </a:ext>
            </a:extLst>
          </p:cNvPr>
          <p:cNvSpPr txBox="1"/>
          <p:nvPr/>
        </p:nvSpPr>
        <p:spPr>
          <a:xfrm>
            <a:off x="-79022" y="162359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Versus that:</a:t>
            </a:r>
          </a:p>
        </p:txBody>
      </p:sp>
    </p:spTree>
    <p:extLst>
      <p:ext uri="{BB962C8B-B14F-4D97-AF65-F5344CB8AC3E}">
        <p14:creationId xmlns:p14="http://schemas.microsoft.com/office/powerpoint/2010/main" val="7941373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8505431-34E3-1C45-ABA4-C6EFBBA4D189}"/>
              </a:ext>
            </a:extLst>
          </p:cNvPr>
          <p:cNvSpPr txBox="1"/>
          <p:nvPr/>
        </p:nvSpPr>
        <p:spPr>
          <a:xfrm>
            <a:off x="-79022" y="162359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Or this: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32D1E5A-B1FF-594D-B66F-70223E254A49}"/>
              </a:ext>
            </a:extLst>
          </p:cNvPr>
          <p:cNvSpPr/>
          <p:nvPr/>
        </p:nvSpPr>
        <p:spPr>
          <a:xfrm>
            <a:off x="2619022" y="2308705"/>
            <a:ext cx="781191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filename =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f"{int(session * 1000)}/{block:014.0f}"</a:t>
            </a:r>
            <a:b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</a:br>
            <a:r>
              <a:rPr lang="en-US" dirty="0" err="1">
                <a:latin typeface="Courier" pitchFamily="2" charset="0"/>
              </a:rPr>
              <a:t>filepath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os.path.join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storage_root</a:t>
            </a:r>
            <a:r>
              <a:rPr lang="en-US" dirty="0">
                <a:latin typeface="Courier" pitchFamily="2" charset="0"/>
              </a:rPr>
              <a:t>, filename)</a:t>
            </a:r>
            <a:br>
              <a:rPr lang="en-US" dirty="0">
                <a:latin typeface="Courier" pitchFamily="2" charset="0"/>
              </a:rPr>
            </a:br>
            <a:r>
              <a:rPr lang="en-US" b="1" dirty="0">
                <a:solidFill>
                  <a:srgbClr val="000080"/>
                </a:solidFill>
                <a:latin typeface="Courier" pitchFamily="2" charset="0"/>
              </a:rPr>
              <a:t>with </a:t>
            </a:r>
            <a:r>
              <a:rPr lang="en-US" dirty="0">
                <a:solidFill>
                  <a:srgbClr val="000080"/>
                </a:solidFill>
                <a:latin typeface="Courier" pitchFamily="2" charset="0"/>
              </a:rPr>
              <a:t>open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filepath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'</a:t>
            </a:r>
            <a:r>
              <a:rPr lang="en-US" b="1" dirty="0" err="1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rb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'</a:t>
            </a:r>
            <a:r>
              <a:rPr lang="en-US" dirty="0">
                <a:latin typeface="Courier" pitchFamily="2" charset="0"/>
              </a:rPr>
              <a:t>) </a:t>
            </a:r>
            <a:r>
              <a:rPr lang="en-US" b="1" dirty="0">
                <a:solidFill>
                  <a:srgbClr val="000080"/>
                </a:solidFill>
                <a:latin typeface="Courier" pitchFamily="2" charset="0"/>
              </a:rPr>
              <a:t>as </a:t>
            </a:r>
            <a:r>
              <a:rPr lang="en-US" dirty="0" err="1">
                <a:latin typeface="Courier" pitchFamily="2" charset="0"/>
              </a:rPr>
              <a:t>fp</a:t>
            </a:r>
            <a:r>
              <a:rPr lang="en-US" dirty="0">
                <a:latin typeface="Courier" pitchFamily="2" charset="0"/>
              </a:rPr>
              <a:t>: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    </a:t>
            </a:r>
            <a:r>
              <a:rPr lang="en-US" dirty="0" err="1">
                <a:latin typeface="Courier" pitchFamily="2" charset="0"/>
              </a:rPr>
              <a:t>chk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fp.read</a:t>
            </a:r>
            <a:r>
              <a:rPr lang="en-US" dirty="0">
                <a:latin typeface="Courier" pitchFamily="2" charset="0"/>
              </a:rPr>
              <a:t>()</a:t>
            </a:r>
            <a:br>
              <a:rPr lang="en-US" dirty="0">
                <a:latin typeface="Courier" pitchFamily="2" charset="0"/>
              </a:rPr>
            </a:br>
            <a:r>
              <a:rPr lang="en-US" dirty="0" err="1">
                <a:latin typeface="Courier" pitchFamily="2" charset="0"/>
              </a:rPr>
              <a:t>wf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sr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sf.read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BytesIO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chk</a:t>
            </a:r>
            <a:r>
              <a:rPr lang="en-US" dirty="0">
                <a:latin typeface="Courier" pitchFamily="2" charset="0"/>
              </a:rPr>
              <a:t>), </a:t>
            </a:r>
            <a:r>
              <a:rPr lang="en-US" dirty="0" err="1">
                <a:solidFill>
                  <a:srgbClr val="660099"/>
                </a:solidFill>
                <a:latin typeface="Courier" pitchFamily="2" charset="0"/>
              </a:rPr>
              <a:t>samplerate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 err="1">
                <a:latin typeface="Courier" pitchFamily="2" charset="0"/>
              </a:rPr>
              <a:t>sr</a:t>
            </a:r>
            <a:r>
              <a:rPr lang="en-US" dirty="0">
                <a:latin typeface="Courier" pitchFamily="2" charset="0"/>
              </a:rPr>
              <a:t>,</a:t>
            </a:r>
          </a:p>
          <a:p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	channels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1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subtype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'PCM_16'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solidFill>
                  <a:srgbClr val="660099"/>
                </a:solidFill>
                <a:latin typeface="Courier" pitchFamily="2" charset="0"/>
              </a:rPr>
              <a:t>dtype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'int16’</a:t>
            </a:r>
            <a:r>
              <a:rPr lang="en-US" dirty="0">
                <a:latin typeface="Courier" pitchFamily="2" charset="0"/>
              </a:rPr>
              <a:t>, 	</a:t>
            </a:r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format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'RAW'</a:t>
            </a:r>
            <a:r>
              <a:rPr lang="en-US" dirty="0">
                <a:latin typeface="Courier" pitchFamily="2" charset="0"/>
              </a:rPr>
              <a:t>,  </a:t>
            </a:r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endian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rgbClr val="000080"/>
                </a:solidFill>
                <a:latin typeface="Courier" pitchFamily="2" charset="0"/>
              </a:rPr>
              <a:t>None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370326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CE85B9-6BF3-A94E-9557-E797B1DC715D}"/>
              </a:ext>
            </a:extLst>
          </p:cNvPr>
          <p:cNvSpPr/>
          <p:nvPr/>
        </p:nvSpPr>
        <p:spPr>
          <a:xfrm>
            <a:off x="4327067" y="3210467"/>
            <a:ext cx="3217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urier" pitchFamily="2" charset="0"/>
              </a:rPr>
              <a:t>wf</a:t>
            </a:r>
            <a:r>
              <a:rPr lang="en-US" dirty="0">
                <a:latin typeface="Courier" pitchFamily="2" charset="0"/>
              </a:rPr>
              <a:t> = s[session, block]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80C196-1FEC-A34E-B7D4-F528300AA85B}"/>
              </a:ext>
            </a:extLst>
          </p:cNvPr>
          <p:cNvSpPr txBox="1"/>
          <p:nvPr/>
        </p:nvSpPr>
        <p:spPr>
          <a:xfrm>
            <a:off x="-79022" y="162359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Versus that:</a:t>
            </a:r>
          </a:p>
        </p:txBody>
      </p:sp>
    </p:spTree>
    <p:extLst>
      <p:ext uri="{BB962C8B-B14F-4D97-AF65-F5344CB8AC3E}">
        <p14:creationId xmlns:p14="http://schemas.microsoft.com/office/powerpoint/2010/main" val="21657615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80C196-1FEC-A34E-B7D4-F528300AA85B}"/>
              </a:ext>
            </a:extLst>
          </p:cNvPr>
          <p:cNvSpPr txBox="1"/>
          <p:nvPr/>
        </p:nvSpPr>
        <p:spPr>
          <a:xfrm>
            <a:off x="-79022" y="162359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Would you rather do this: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7D2002-2638-4E47-BB90-FB83960C46BB}"/>
              </a:ext>
            </a:extLst>
          </p:cNvPr>
          <p:cNvSpPr txBox="1"/>
          <p:nvPr/>
        </p:nvSpPr>
        <p:spPr>
          <a:xfrm>
            <a:off x="2404532" y="731755"/>
            <a:ext cx="7653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And when the time comes to store stuff somewhere else (S3, Mongo, SQL), with a different structure, or deal with a different data format or encoding…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D4BA06-0BFD-194E-A79C-F60AE3222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203" y="1992930"/>
            <a:ext cx="5035550" cy="438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0358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A352FC-9653-AA46-B4FB-A0DA946BEC6B}"/>
              </a:ext>
            </a:extLst>
          </p:cNvPr>
          <p:cNvSpPr txBox="1"/>
          <p:nvPr/>
        </p:nvSpPr>
        <p:spPr>
          <a:xfrm>
            <a:off x="-79022" y="162359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Or just modify a few things here?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22CDC8-A08A-FB49-84A2-35EBDA78DB69}"/>
              </a:ext>
            </a:extLst>
          </p:cNvPr>
          <p:cNvSpPr/>
          <p:nvPr/>
        </p:nvSpPr>
        <p:spPr>
          <a:xfrm>
            <a:off x="1986844" y="2361275"/>
            <a:ext cx="821831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ourier" pitchFamily="2" charset="0"/>
              </a:rPr>
              <a:t>persister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LocalFilePersister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root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‘/my/simpler/store’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keymap = </a:t>
            </a:r>
            <a:r>
              <a:rPr lang="en-US" dirty="0" err="1">
                <a:latin typeface="Courier" pitchFamily="2" charset="0"/>
              </a:rPr>
              <a:t>LinearNaming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'{session}/data/{block:014.0f}.wav’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dirty="0" err="1">
                <a:latin typeface="Courier" pitchFamily="2" charset="0"/>
              </a:rPr>
              <a:t>valmap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AudioBytes</a:t>
            </a:r>
            <a:r>
              <a:rPr lang="en-US" dirty="0">
                <a:latin typeface="Courier" pitchFamily="2" charset="0"/>
              </a:rPr>
              <a:t>(</a:t>
            </a:r>
          </a:p>
          <a:p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		</a:t>
            </a:r>
            <a:r>
              <a:rPr lang="en-US" dirty="0" err="1">
                <a:solidFill>
                  <a:srgbClr val="660099"/>
                </a:solidFill>
                <a:latin typeface="Courier" pitchFamily="2" charset="0"/>
              </a:rPr>
              <a:t>sample_rate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44100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solidFill>
                  <a:srgbClr val="660099"/>
                </a:solidFill>
                <a:latin typeface="Courier" pitchFamily="2" charset="0"/>
              </a:rPr>
              <a:t>bit_depth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16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channels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" pitchFamily="2" charset="0"/>
              </a:rPr>
              <a:t>1</a:t>
            </a:r>
            <a:r>
              <a:rPr lang="en-US" dirty="0">
                <a:latin typeface="Courier" pitchFamily="2" charset="0"/>
              </a:rPr>
              <a:t>, </a:t>
            </a:r>
          </a:p>
          <a:p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		</a:t>
            </a:r>
            <a:r>
              <a:rPr lang="en-US" dirty="0" err="1">
                <a:solidFill>
                  <a:srgbClr val="660099"/>
                </a:solidFill>
                <a:latin typeface="Courier" pitchFamily="2" charset="0"/>
              </a:rPr>
              <a:t>dtype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'int16'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660099"/>
                </a:solidFill>
                <a:latin typeface="Courier" pitchFamily="2" charset="0"/>
              </a:rPr>
              <a:t>format</a:t>
            </a:r>
            <a:r>
              <a:rPr lang="en-US" dirty="0">
                <a:latin typeface="Courier" pitchFamily="2" charset="0"/>
              </a:rPr>
              <a:t>=</a:t>
            </a:r>
            <a:r>
              <a:rPr lang="en-US" b="1" dirty="0">
                <a:solidFill>
                  <a:srgbClr val="008080"/>
                </a:solidFill>
                <a:latin typeface="Courier" pitchFamily="2" charset="0"/>
              </a:rPr>
              <a:t>'WAV’</a:t>
            </a:r>
            <a:r>
              <a:rPr lang="en-US" dirty="0">
                <a:latin typeface="Courier" pitchFamily="2" charset="0"/>
              </a:rPr>
              <a:t>)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s = </a:t>
            </a:r>
            <a:r>
              <a:rPr lang="en-US" dirty="0" err="1">
                <a:latin typeface="Courier" pitchFamily="2" charset="0"/>
              </a:rPr>
              <a:t>mk_store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persister</a:t>
            </a:r>
            <a:r>
              <a:rPr lang="en-US" dirty="0">
                <a:latin typeface="Courier" pitchFamily="2" charset="0"/>
              </a:rPr>
              <a:t>, keymap, </a:t>
            </a:r>
            <a:r>
              <a:rPr lang="en-US" dirty="0" err="1">
                <a:latin typeface="Courier" pitchFamily="2" charset="0"/>
              </a:rPr>
              <a:t>valmap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BDAC62-5C57-FF4F-8D5E-A6EF159627DB}"/>
              </a:ext>
            </a:extLst>
          </p:cNvPr>
          <p:cNvSpPr txBox="1"/>
          <p:nvPr/>
        </p:nvSpPr>
        <p:spPr>
          <a:xfrm>
            <a:off x="2935110" y="5337621"/>
            <a:ext cx="76538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And not have to touch ANYTHING in the “business logic” code.</a:t>
            </a:r>
          </a:p>
        </p:txBody>
      </p:sp>
    </p:spTree>
    <p:extLst>
      <p:ext uri="{BB962C8B-B14F-4D97-AF65-F5344CB8AC3E}">
        <p14:creationId xmlns:p14="http://schemas.microsoft.com/office/powerpoint/2010/main" val="17922647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>
            <a:extLst>
              <a:ext uri="{FF2B5EF4-FFF2-40B4-BE49-F238E27FC236}">
                <a16:creationId xmlns:a16="http://schemas.microsoft.com/office/drawing/2014/main" id="{40869BBC-CBCA-0B4E-B9E4-24EFB5DD5B87}"/>
              </a:ext>
            </a:extLst>
          </p:cNvPr>
          <p:cNvSpPr/>
          <p:nvPr/>
        </p:nvSpPr>
        <p:spPr>
          <a:xfrm>
            <a:off x="4252353" y="4061455"/>
            <a:ext cx="3786808" cy="2100734"/>
          </a:xfrm>
          <a:prstGeom prst="can">
            <a:avLst>
              <a:gd name="adj" fmla="val 13645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4B20BB-F888-194D-8786-CA3A03582D47}"/>
              </a:ext>
            </a:extLst>
          </p:cNvPr>
          <p:cNvSpPr txBox="1"/>
          <p:nvPr/>
        </p:nvSpPr>
        <p:spPr>
          <a:xfrm>
            <a:off x="4341805" y="4479590"/>
            <a:ext cx="12257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File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9DE294-9264-304A-B2FE-DC1FA436993C}"/>
              </a:ext>
            </a:extLst>
          </p:cNvPr>
          <p:cNvSpPr txBox="1"/>
          <p:nvPr/>
        </p:nvSpPr>
        <p:spPr>
          <a:xfrm>
            <a:off x="5531743" y="4661372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S3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17DFE9-BF7E-F74C-9DE0-46FACBDEC440}"/>
              </a:ext>
            </a:extLst>
          </p:cNvPr>
          <p:cNvSpPr txBox="1"/>
          <p:nvPr/>
        </p:nvSpPr>
        <p:spPr>
          <a:xfrm>
            <a:off x="4483767" y="5026414"/>
            <a:ext cx="10306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MongoDB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F75A25-7F59-BF4B-8C05-896959478E26}"/>
              </a:ext>
            </a:extLst>
          </p:cNvPr>
          <p:cNvSpPr txBox="1"/>
          <p:nvPr/>
        </p:nvSpPr>
        <p:spPr>
          <a:xfrm>
            <a:off x="5161353" y="5348174"/>
            <a:ext cx="14150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 err="1">
                <a:latin typeface="Chalkboard" panose="03050602040202020205" pitchFamily="66" charset="77"/>
              </a:rPr>
              <a:t>ElasticSearch</a:t>
            </a:r>
            <a:endParaRPr lang="en-US" sz="1600" dirty="0">
              <a:latin typeface="Chalkboard" panose="03050602040202020205" pitchFamily="66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D886DF-C577-834D-B902-5E1982794334}"/>
              </a:ext>
            </a:extLst>
          </p:cNvPr>
          <p:cNvSpPr txBox="1"/>
          <p:nvPr/>
        </p:nvSpPr>
        <p:spPr>
          <a:xfrm>
            <a:off x="6214620" y="4479590"/>
            <a:ext cx="56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SQL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9ACB34-0BAB-0648-987B-34454BF07910}"/>
              </a:ext>
            </a:extLst>
          </p:cNvPr>
          <p:cNvSpPr txBox="1"/>
          <p:nvPr/>
        </p:nvSpPr>
        <p:spPr>
          <a:xfrm>
            <a:off x="6450422" y="4990709"/>
            <a:ext cx="889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Dynamo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01859F-603E-064E-8948-D971088E469C}"/>
              </a:ext>
            </a:extLst>
          </p:cNvPr>
          <p:cNvSpPr txBox="1"/>
          <p:nvPr/>
        </p:nvSpPr>
        <p:spPr>
          <a:xfrm>
            <a:off x="7200065" y="4713710"/>
            <a:ext cx="5234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etc.</a:t>
            </a: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C3851931-A942-3845-BAEC-43DC4E787C97}"/>
              </a:ext>
            </a:extLst>
          </p:cNvPr>
          <p:cNvSpPr/>
          <p:nvPr/>
        </p:nvSpPr>
        <p:spPr>
          <a:xfrm>
            <a:off x="4346877" y="1675881"/>
            <a:ext cx="3607904" cy="729190"/>
          </a:xfrm>
          <a:custGeom>
            <a:avLst/>
            <a:gdLst>
              <a:gd name="connsiteX0" fmla="*/ 0 w 3607904"/>
              <a:gd name="connsiteY0" fmla="*/ 0 h 729190"/>
              <a:gd name="connsiteX1" fmla="*/ 3607904 w 3607904"/>
              <a:gd name="connsiteY1" fmla="*/ 0 h 729190"/>
              <a:gd name="connsiteX2" fmla="*/ 3607904 w 3607904"/>
              <a:gd name="connsiteY2" fmla="*/ 499647 h 729190"/>
              <a:gd name="connsiteX3" fmla="*/ 2008992 w 3607904"/>
              <a:gd name="connsiteY3" fmla="*/ 499647 h 729190"/>
              <a:gd name="connsiteX4" fmla="*/ 1789051 w 3607904"/>
              <a:gd name="connsiteY4" fmla="*/ 729190 h 729190"/>
              <a:gd name="connsiteX5" fmla="*/ 1585001 w 3607904"/>
              <a:gd name="connsiteY5" fmla="*/ 499647 h 729190"/>
              <a:gd name="connsiteX6" fmla="*/ 0 w 3607904"/>
              <a:gd name="connsiteY6" fmla="*/ 499647 h 72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7904" h="729190">
                <a:moveTo>
                  <a:pt x="0" y="0"/>
                </a:moveTo>
                <a:lnTo>
                  <a:pt x="3607904" y="0"/>
                </a:lnTo>
                <a:lnTo>
                  <a:pt x="3607904" y="499647"/>
                </a:lnTo>
                <a:lnTo>
                  <a:pt x="2008992" y="499647"/>
                </a:lnTo>
                <a:lnTo>
                  <a:pt x="1789051" y="729190"/>
                </a:lnTo>
                <a:lnTo>
                  <a:pt x="1585001" y="499647"/>
                </a:lnTo>
                <a:lnTo>
                  <a:pt x="0" y="4996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1400" dirty="0" err="1">
                <a:solidFill>
                  <a:schemeClr val="tx1"/>
                </a:solidFill>
                <a:latin typeface="Chalkboard" panose="03050602040202020205" pitchFamily="66" charset="77"/>
              </a:rPr>
              <a:t>s.insert</a:t>
            </a:r>
            <a:r>
              <a:rPr lang="en-US" sz="1400" dirty="0">
                <a:solidFill>
                  <a:schemeClr val="tx1"/>
                </a:solidFill>
                <a:latin typeface="Chalkboard" panose="03050602040202020205" pitchFamily="66" charset="77"/>
              </a:rPr>
              <a:t>(user, device, channel, data)</a:t>
            </a:r>
          </a:p>
          <a:p>
            <a:pPr algn="ctr"/>
            <a:endParaRPr lang="en-US" sz="1400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438AED4-5402-BF49-8D28-4D7CB1311F7B}"/>
              </a:ext>
            </a:extLst>
          </p:cNvPr>
          <p:cNvGrpSpPr/>
          <p:nvPr/>
        </p:nvGrpSpPr>
        <p:grpSpPr>
          <a:xfrm>
            <a:off x="4346877" y="2257944"/>
            <a:ext cx="3607904" cy="729190"/>
            <a:chOff x="129207" y="3129581"/>
            <a:chExt cx="3607904" cy="729190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A7D8F641-5485-BB49-9653-41DC2A59A694}"/>
                </a:ext>
              </a:extLst>
            </p:cNvPr>
            <p:cNvSpPr/>
            <p:nvPr/>
          </p:nvSpPr>
          <p:spPr>
            <a:xfrm>
              <a:off x="129207" y="3129581"/>
              <a:ext cx="3607904" cy="729190"/>
            </a:xfrm>
            <a:custGeom>
              <a:avLst/>
              <a:gdLst>
                <a:gd name="connsiteX0" fmla="*/ 0 w 3607904"/>
                <a:gd name="connsiteY0" fmla="*/ 0 h 729190"/>
                <a:gd name="connsiteX1" fmla="*/ 1521317 w 3607904"/>
                <a:gd name="connsiteY1" fmla="*/ 0 h 729190"/>
                <a:gd name="connsiteX2" fmla="*/ 1774141 w 3607904"/>
                <a:gd name="connsiteY2" fmla="*/ 284411 h 729190"/>
                <a:gd name="connsiteX3" fmla="*/ 2046654 w 3607904"/>
                <a:gd name="connsiteY3" fmla="*/ 0 h 729190"/>
                <a:gd name="connsiteX4" fmla="*/ 3607904 w 3607904"/>
                <a:gd name="connsiteY4" fmla="*/ 0 h 729190"/>
                <a:gd name="connsiteX5" fmla="*/ 3607904 w 3607904"/>
                <a:gd name="connsiteY5" fmla="*/ 499647 h 729190"/>
                <a:gd name="connsiteX6" fmla="*/ 2008992 w 3607904"/>
                <a:gd name="connsiteY6" fmla="*/ 499647 h 729190"/>
                <a:gd name="connsiteX7" fmla="*/ 1789051 w 3607904"/>
                <a:gd name="connsiteY7" fmla="*/ 729190 h 729190"/>
                <a:gd name="connsiteX8" fmla="*/ 1585001 w 3607904"/>
                <a:gd name="connsiteY8" fmla="*/ 499647 h 729190"/>
                <a:gd name="connsiteX9" fmla="*/ 0 w 3607904"/>
                <a:gd name="connsiteY9" fmla="*/ 499647 h 729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07904" h="729190">
                  <a:moveTo>
                    <a:pt x="0" y="0"/>
                  </a:moveTo>
                  <a:lnTo>
                    <a:pt x="1521317" y="0"/>
                  </a:lnTo>
                  <a:lnTo>
                    <a:pt x="1774141" y="284411"/>
                  </a:lnTo>
                  <a:lnTo>
                    <a:pt x="2046654" y="0"/>
                  </a:lnTo>
                  <a:lnTo>
                    <a:pt x="3607904" y="0"/>
                  </a:lnTo>
                  <a:lnTo>
                    <a:pt x="3607904" y="499647"/>
                  </a:lnTo>
                  <a:lnTo>
                    <a:pt x="2008992" y="499647"/>
                  </a:lnTo>
                  <a:lnTo>
                    <a:pt x="1789051" y="729190"/>
                  </a:lnTo>
                  <a:lnTo>
                    <a:pt x="1585001" y="499647"/>
                  </a:lnTo>
                  <a:lnTo>
                    <a:pt x="0" y="4996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400" dirty="0">
                <a:solidFill>
                  <a:schemeClr val="tx1"/>
                </a:solidFill>
                <a:latin typeface="Chalkboard" panose="03050602040202020205" pitchFamily="66" charset="7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9ACFC8F-78C2-734D-8E23-2B2A8320ED84}"/>
                </a:ext>
              </a:extLst>
            </p:cNvPr>
            <p:cNvSpPr txBox="1"/>
            <p:nvPr/>
          </p:nvSpPr>
          <p:spPr>
            <a:xfrm>
              <a:off x="1182755" y="3217642"/>
              <a:ext cx="5325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dirty="0">
                  <a:latin typeface="Chalkboard" panose="03050602040202020205" pitchFamily="66" charset="77"/>
                </a:rPr>
                <a:t>Call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3EF9E29-D557-FA43-BD4C-3AFD97F16BEA}"/>
                </a:ext>
              </a:extLst>
            </p:cNvPr>
            <p:cNvSpPr txBox="1"/>
            <p:nvPr/>
          </p:nvSpPr>
          <p:spPr>
            <a:xfrm>
              <a:off x="2172479" y="3210129"/>
              <a:ext cx="9156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dirty="0">
                  <a:latin typeface="Chalkboard" panose="03050602040202020205" pitchFamily="66" charset="77"/>
                </a:rPr>
                <a:t>Adapter</a:t>
              </a:r>
            </a:p>
          </p:txBody>
        </p:sp>
      </p:grpSp>
      <p:sp>
        <p:nvSpPr>
          <p:cNvPr id="35" name="Freeform 34">
            <a:extLst>
              <a:ext uri="{FF2B5EF4-FFF2-40B4-BE49-F238E27FC236}">
                <a16:creationId xmlns:a16="http://schemas.microsoft.com/office/drawing/2014/main" id="{3D6CA2A7-7322-ED4F-99ED-B31C17189841}"/>
              </a:ext>
            </a:extLst>
          </p:cNvPr>
          <p:cNvSpPr/>
          <p:nvPr/>
        </p:nvSpPr>
        <p:spPr>
          <a:xfrm>
            <a:off x="4367466" y="2832556"/>
            <a:ext cx="3607904" cy="729190"/>
          </a:xfrm>
          <a:custGeom>
            <a:avLst/>
            <a:gdLst>
              <a:gd name="connsiteX0" fmla="*/ 0 w 3607904"/>
              <a:gd name="connsiteY0" fmla="*/ 0 h 729190"/>
              <a:gd name="connsiteX1" fmla="*/ 1521317 w 3607904"/>
              <a:gd name="connsiteY1" fmla="*/ 0 h 729190"/>
              <a:gd name="connsiteX2" fmla="*/ 1774141 w 3607904"/>
              <a:gd name="connsiteY2" fmla="*/ 284411 h 729190"/>
              <a:gd name="connsiteX3" fmla="*/ 2046654 w 3607904"/>
              <a:gd name="connsiteY3" fmla="*/ 0 h 729190"/>
              <a:gd name="connsiteX4" fmla="*/ 3607904 w 3607904"/>
              <a:gd name="connsiteY4" fmla="*/ 0 h 729190"/>
              <a:gd name="connsiteX5" fmla="*/ 3607904 w 3607904"/>
              <a:gd name="connsiteY5" fmla="*/ 499647 h 729190"/>
              <a:gd name="connsiteX6" fmla="*/ 2008992 w 3607904"/>
              <a:gd name="connsiteY6" fmla="*/ 499647 h 729190"/>
              <a:gd name="connsiteX7" fmla="*/ 1789051 w 3607904"/>
              <a:gd name="connsiteY7" fmla="*/ 729190 h 729190"/>
              <a:gd name="connsiteX8" fmla="*/ 1585001 w 3607904"/>
              <a:gd name="connsiteY8" fmla="*/ 499647 h 729190"/>
              <a:gd name="connsiteX9" fmla="*/ 0 w 3607904"/>
              <a:gd name="connsiteY9" fmla="*/ 499647 h 72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07904" h="729190">
                <a:moveTo>
                  <a:pt x="0" y="0"/>
                </a:moveTo>
                <a:lnTo>
                  <a:pt x="1521317" y="0"/>
                </a:lnTo>
                <a:lnTo>
                  <a:pt x="1774141" y="284411"/>
                </a:lnTo>
                <a:lnTo>
                  <a:pt x="2046654" y="0"/>
                </a:lnTo>
                <a:lnTo>
                  <a:pt x="3607904" y="0"/>
                </a:lnTo>
                <a:lnTo>
                  <a:pt x="3607904" y="499647"/>
                </a:lnTo>
                <a:lnTo>
                  <a:pt x="2008992" y="499647"/>
                </a:lnTo>
                <a:lnTo>
                  <a:pt x="1789051" y="729190"/>
                </a:lnTo>
                <a:lnTo>
                  <a:pt x="1585001" y="499647"/>
                </a:lnTo>
                <a:lnTo>
                  <a:pt x="0" y="4996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Chalkboard" panose="03050602040202020205" pitchFamily="66" charset="77"/>
              </a:rPr>
              <a:t>s.__</a:t>
            </a:r>
            <a:r>
              <a:rPr lang="en-US" sz="1400" dirty="0" err="1">
                <a:solidFill>
                  <a:schemeClr val="tx1"/>
                </a:solidFill>
                <a:latin typeface="Chalkboard" panose="03050602040202020205" pitchFamily="66" charset="77"/>
              </a:rPr>
              <a:t>setitem</a:t>
            </a:r>
            <a:r>
              <a:rPr lang="en-US" sz="1400" dirty="0">
                <a:solidFill>
                  <a:schemeClr val="tx1"/>
                </a:solidFill>
                <a:latin typeface="Chalkboard" panose="03050602040202020205" pitchFamily="66" charset="77"/>
              </a:rPr>
              <a:t>__(key, </a:t>
            </a:r>
            <a:r>
              <a:rPr lang="en-US" sz="1400" dirty="0" err="1">
                <a:solidFill>
                  <a:schemeClr val="tx1"/>
                </a:solidFill>
                <a:latin typeface="Chalkboard" panose="03050602040202020205" pitchFamily="66" charset="77"/>
              </a:rPr>
              <a:t>val</a:t>
            </a:r>
            <a:r>
              <a:rPr lang="en-US" sz="1400" dirty="0">
                <a:solidFill>
                  <a:schemeClr val="tx1"/>
                </a:solidFill>
                <a:latin typeface="Chalkboard" panose="03050602040202020205" pitchFamily="66" charset="77"/>
              </a:rPr>
              <a:t>)</a:t>
            </a:r>
          </a:p>
          <a:p>
            <a:pPr algn="ctr"/>
            <a:endParaRPr lang="en-US" sz="1400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90244BC-099A-D348-A390-861727CA4B3C}"/>
              </a:ext>
            </a:extLst>
          </p:cNvPr>
          <p:cNvGrpSpPr/>
          <p:nvPr/>
        </p:nvGrpSpPr>
        <p:grpSpPr>
          <a:xfrm>
            <a:off x="4381566" y="3395166"/>
            <a:ext cx="3607904" cy="729190"/>
            <a:chOff x="231565" y="4721689"/>
            <a:chExt cx="3607904" cy="729190"/>
          </a:xfrm>
        </p:grpSpPr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C2F660D2-F2E3-3641-8AE6-11302265CA77}"/>
                </a:ext>
              </a:extLst>
            </p:cNvPr>
            <p:cNvSpPr/>
            <p:nvPr/>
          </p:nvSpPr>
          <p:spPr>
            <a:xfrm>
              <a:off x="231565" y="4721689"/>
              <a:ext cx="3607904" cy="729190"/>
            </a:xfrm>
            <a:custGeom>
              <a:avLst/>
              <a:gdLst>
                <a:gd name="connsiteX0" fmla="*/ 0 w 3607904"/>
                <a:gd name="connsiteY0" fmla="*/ 0 h 729190"/>
                <a:gd name="connsiteX1" fmla="*/ 1521317 w 3607904"/>
                <a:gd name="connsiteY1" fmla="*/ 0 h 729190"/>
                <a:gd name="connsiteX2" fmla="*/ 1774141 w 3607904"/>
                <a:gd name="connsiteY2" fmla="*/ 284411 h 729190"/>
                <a:gd name="connsiteX3" fmla="*/ 2046654 w 3607904"/>
                <a:gd name="connsiteY3" fmla="*/ 0 h 729190"/>
                <a:gd name="connsiteX4" fmla="*/ 3607904 w 3607904"/>
                <a:gd name="connsiteY4" fmla="*/ 0 h 729190"/>
                <a:gd name="connsiteX5" fmla="*/ 3607904 w 3607904"/>
                <a:gd name="connsiteY5" fmla="*/ 499647 h 729190"/>
                <a:gd name="connsiteX6" fmla="*/ 2008992 w 3607904"/>
                <a:gd name="connsiteY6" fmla="*/ 499647 h 729190"/>
                <a:gd name="connsiteX7" fmla="*/ 1789051 w 3607904"/>
                <a:gd name="connsiteY7" fmla="*/ 729190 h 729190"/>
                <a:gd name="connsiteX8" fmla="*/ 1585001 w 3607904"/>
                <a:gd name="connsiteY8" fmla="*/ 499647 h 729190"/>
                <a:gd name="connsiteX9" fmla="*/ 0 w 3607904"/>
                <a:gd name="connsiteY9" fmla="*/ 499647 h 729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07904" h="729190">
                  <a:moveTo>
                    <a:pt x="0" y="0"/>
                  </a:moveTo>
                  <a:lnTo>
                    <a:pt x="1521317" y="0"/>
                  </a:lnTo>
                  <a:lnTo>
                    <a:pt x="1774141" y="284411"/>
                  </a:lnTo>
                  <a:lnTo>
                    <a:pt x="2046654" y="0"/>
                  </a:lnTo>
                  <a:lnTo>
                    <a:pt x="3607904" y="0"/>
                  </a:lnTo>
                  <a:lnTo>
                    <a:pt x="3607904" y="499647"/>
                  </a:lnTo>
                  <a:lnTo>
                    <a:pt x="2008992" y="499647"/>
                  </a:lnTo>
                  <a:lnTo>
                    <a:pt x="1789051" y="729190"/>
                  </a:lnTo>
                  <a:lnTo>
                    <a:pt x="1585001" y="499647"/>
                  </a:lnTo>
                  <a:lnTo>
                    <a:pt x="0" y="4996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400" dirty="0">
                <a:solidFill>
                  <a:schemeClr val="tx1"/>
                </a:solidFill>
                <a:latin typeface="Chalkboard" panose="03050602040202020205" pitchFamily="66" charset="7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1097798-5177-714B-83A6-8FA9F0C08302}"/>
                </a:ext>
              </a:extLst>
            </p:cNvPr>
            <p:cNvSpPr txBox="1"/>
            <p:nvPr/>
          </p:nvSpPr>
          <p:spPr>
            <a:xfrm>
              <a:off x="611317" y="4794002"/>
              <a:ext cx="12207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dirty="0">
                  <a:latin typeface="Chalkboard" panose="03050602040202020205" pitchFamily="66" charset="77"/>
                </a:rPr>
                <a:t>Persistence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EF2F14E-2F5E-6C4F-A1DD-793ECE7B8AFF}"/>
                </a:ext>
              </a:extLst>
            </p:cNvPr>
            <p:cNvSpPr txBox="1"/>
            <p:nvPr/>
          </p:nvSpPr>
          <p:spPr>
            <a:xfrm>
              <a:off x="2274837" y="4802237"/>
              <a:ext cx="9156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1600" dirty="0">
                  <a:latin typeface="Chalkboard" panose="03050602040202020205" pitchFamily="66" charset="77"/>
                </a:rPr>
                <a:t>Adapter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30517954-CE8F-CD44-8B9F-E6F4432BB6E5}"/>
              </a:ext>
            </a:extLst>
          </p:cNvPr>
          <p:cNvSpPr txBox="1"/>
          <p:nvPr/>
        </p:nvSpPr>
        <p:spPr>
          <a:xfrm>
            <a:off x="1942037" y="836587"/>
            <a:ext cx="3257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Chalkboard" panose="03050602040202020205" pitchFamily="66" charset="77"/>
              </a:rPr>
              <a:t>Say you want (or need) to use the word “insert” to write some data associated to a user/device/channel triple…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46A1D32-9B5E-1B47-BFE1-0AB8E7E772BB}"/>
              </a:ext>
            </a:extLst>
          </p:cNvPr>
          <p:cNvSpPr/>
          <p:nvPr/>
        </p:nvSpPr>
        <p:spPr>
          <a:xfrm>
            <a:off x="1947887" y="2222449"/>
            <a:ext cx="199865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halkboard" panose="03050602040202020205" pitchFamily="66" charset="77"/>
              </a:rPr>
              <a:t>Adapter translates “insert” to it’s internal write method name </a:t>
            </a:r>
            <a:endParaRPr lang="en-US" sz="1400" dirty="0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3497F7C2-AC32-BF45-974C-9D7A4A0AF28C}"/>
              </a:ext>
            </a:extLst>
          </p:cNvPr>
          <p:cNvSpPr/>
          <p:nvPr/>
        </p:nvSpPr>
        <p:spPr>
          <a:xfrm>
            <a:off x="4866020" y="1805829"/>
            <a:ext cx="515354" cy="284754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7D50EDF2-660D-F947-A21C-9D652986761A}"/>
              </a:ext>
            </a:extLst>
          </p:cNvPr>
          <p:cNvSpPr/>
          <p:nvPr/>
        </p:nvSpPr>
        <p:spPr>
          <a:xfrm>
            <a:off x="5366811" y="2984281"/>
            <a:ext cx="1023338" cy="284754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E61FFB2-6F96-E34B-8702-6EE8CCDECCE1}"/>
              </a:ext>
            </a:extLst>
          </p:cNvPr>
          <p:cNvSpPr/>
          <p:nvPr/>
        </p:nvSpPr>
        <p:spPr>
          <a:xfrm>
            <a:off x="5199479" y="830755"/>
            <a:ext cx="22966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halkboard" panose="03050602040202020205" pitchFamily="66" charset="77"/>
              </a:rPr>
              <a:t>Adapter combines user, device, and channel to make a unique key for it</a:t>
            </a:r>
            <a:endParaRPr lang="en-US" sz="14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14FC550-95CA-A44A-BA3A-D3AD607F5AFC}"/>
              </a:ext>
            </a:extLst>
          </p:cNvPr>
          <p:cNvSpPr/>
          <p:nvPr/>
        </p:nvSpPr>
        <p:spPr>
          <a:xfrm>
            <a:off x="8481051" y="1959013"/>
            <a:ext cx="177988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halkboard" panose="03050602040202020205" pitchFamily="66" charset="77"/>
              </a:rPr>
              <a:t>Adapter serializes the data object to something that the persistence layer can actually persist</a:t>
            </a:r>
            <a:endParaRPr lang="en-US" sz="1400" dirty="0"/>
          </a:p>
        </p:txBody>
      </p: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A526646A-2D60-4341-A274-84E9466DC6D7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H="1" flipV="1">
            <a:off x="4866020" y="1948206"/>
            <a:ext cx="471798" cy="1178452"/>
          </a:xfrm>
          <a:prstGeom prst="bentConnector4">
            <a:avLst>
              <a:gd name="adj1" fmla="val -48453"/>
              <a:gd name="adj2" fmla="val 560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23E64DFE-018D-CA4F-846C-F3C118069F2D}"/>
              </a:ext>
            </a:extLst>
          </p:cNvPr>
          <p:cNvSpPr/>
          <p:nvPr/>
        </p:nvSpPr>
        <p:spPr>
          <a:xfrm>
            <a:off x="5411340" y="1806823"/>
            <a:ext cx="1633908" cy="28475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048FE829-003C-6F45-AE77-A3E0AFABF1CC}"/>
              </a:ext>
            </a:extLst>
          </p:cNvPr>
          <p:cNvSpPr/>
          <p:nvPr/>
        </p:nvSpPr>
        <p:spPr>
          <a:xfrm>
            <a:off x="6450175" y="2971018"/>
            <a:ext cx="250516" cy="28475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09C845D3-0EC5-494D-A7D0-7D4D3BA37CE2}"/>
              </a:ext>
            </a:extLst>
          </p:cNvPr>
          <p:cNvSpPr/>
          <p:nvPr/>
        </p:nvSpPr>
        <p:spPr>
          <a:xfrm>
            <a:off x="7116118" y="1799599"/>
            <a:ext cx="430241" cy="284754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8DE14991-2D36-8847-9A9E-B49306A610AD}"/>
              </a:ext>
            </a:extLst>
          </p:cNvPr>
          <p:cNvSpPr/>
          <p:nvPr/>
        </p:nvSpPr>
        <p:spPr>
          <a:xfrm>
            <a:off x="6780971" y="2977531"/>
            <a:ext cx="258175" cy="284754"/>
          </a:xfrm>
          <a:prstGeom prst="round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halkboard" panose="03050602040202020205" pitchFamily="66" charset="77"/>
            </a:endParaRPr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F4E9CB5E-E3F0-FD4E-99A2-41082E19755C}"/>
              </a:ext>
            </a:extLst>
          </p:cNvPr>
          <p:cNvCxnSpPr>
            <a:cxnSpLocks/>
            <a:stCxn id="55" idx="2"/>
            <a:endCxn id="56" idx="0"/>
          </p:cNvCxnSpPr>
          <p:nvPr/>
        </p:nvCxnSpPr>
        <p:spPr>
          <a:xfrm rot="16200000" flipH="1">
            <a:off x="5962143" y="2357727"/>
            <a:ext cx="879441" cy="347139"/>
          </a:xfrm>
          <a:prstGeom prst="bentConnector3">
            <a:avLst>
              <a:gd name="adj1" fmla="val 6130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>
            <a:extLst>
              <a:ext uri="{FF2B5EF4-FFF2-40B4-BE49-F238E27FC236}">
                <a16:creationId xmlns:a16="http://schemas.microsoft.com/office/drawing/2014/main" id="{66C7B4C1-2C3B-6943-B887-22FD84EFAFB5}"/>
              </a:ext>
            </a:extLst>
          </p:cNvPr>
          <p:cNvCxnSpPr>
            <a:cxnSpLocks/>
            <a:stCxn id="57" idx="3"/>
            <a:endCxn id="58" idx="3"/>
          </p:cNvCxnSpPr>
          <p:nvPr/>
        </p:nvCxnSpPr>
        <p:spPr>
          <a:xfrm flipH="1">
            <a:off x="7039146" y="1941976"/>
            <a:ext cx="507213" cy="1177932"/>
          </a:xfrm>
          <a:prstGeom prst="bentConnector3">
            <a:avLst>
              <a:gd name="adj1" fmla="val -1116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6C96658D-0C96-044D-8C7C-9FDC71397B74}"/>
              </a:ext>
            </a:extLst>
          </p:cNvPr>
          <p:cNvCxnSpPr>
            <a:stCxn id="49" idx="2"/>
            <a:endCxn id="55" idx="0"/>
          </p:cNvCxnSpPr>
          <p:nvPr/>
        </p:nvCxnSpPr>
        <p:spPr>
          <a:xfrm flipH="1">
            <a:off x="6228294" y="1569419"/>
            <a:ext cx="119511" cy="237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720506B-D9B5-4840-99F7-93F3783CECF5}"/>
              </a:ext>
            </a:extLst>
          </p:cNvPr>
          <p:cNvCxnSpPr>
            <a:cxnSpLocks/>
            <a:stCxn id="46" idx="3"/>
          </p:cNvCxnSpPr>
          <p:nvPr/>
        </p:nvCxnSpPr>
        <p:spPr>
          <a:xfrm>
            <a:off x="3946541" y="2591781"/>
            <a:ext cx="225457" cy="13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C35D4C9-BEEA-914F-8E70-C350A54F3CC1}"/>
              </a:ext>
            </a:extLst>
          </p:cNvPr>
          <p:cNvCxnSpPr>
            <a:cxnSpLocks/>
            <a:stCxn id="50" idx="1"/>
          </p:cNvCxnSpPr>
          <p:nvPr/>
        </p:nvCxnSpPr>
        <p:spPr>
          <a:xfrm flipH="1">
            <a:off x="8116636" y="2543789"/>
            <a:ext cx="3644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60D59E86-F85E-FC41-97F2-E41B90D9A3A0}"/>
              </a:ext>
            </a:extLst>
          </p:cNvPr>
          <p:cNvSpPr txBox="1"/>
          <p:nvPr/>
        </p:nvSpPr>
        <p:spPr>
          <a:xfrm>
            <a:off x="1942037" y="4124356"/>
            <a:ext cx="22655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All adapter configurations are abstracted away so you can just write something somewhere and get on with more important stuff.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5F13F6A-605A-A347-9286-D2E5D12D7BD9}"/>
              </a:ext>
            </a:extLst>
          </p:cNvPr>
          <p:cNvSpPr txBox="1"/>
          <p:nvPr/>
        </p:nvSpPr>
        <p:spPr>
          <a:xfrm>
            <a:off x="8238200" y="4338206"/>
            <a:ext cx="22655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Chalkboard" panose="03050602040202020205" pitchFamily="66" charset="77"/>
              </a:rPr>
              <a:t>This is an example for writing, but the principle is the same for all other CRUD operations.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E433E2E-CEF0-2349-A70D-84475CB6750F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In one slide…</a:t>
            </a:r>
          </a:p>
        </p:txBody>
      </p:sp>
    </p:spTree>
    <p:extLst>
      <p:ext uri="{BB962C8B-B14F-4D97-AF65-F5344CB8AC3E}">
        <p14:creationId xmlns:p14="http://schemas.microsoft.com/office/powerpoint/2010/main" val="20717425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FD6B76-25D8-F342-B545-947BCDC2E976}"/>
              </a:ext>
            </a:extLst>
          </p:cNvPr>
          <p:cNvSpPr txBox="1"/>
          <p:nvPr/>
        </p:nvSpPr>
        <p:spPr>
          <a:xfrm>
            <a:off x="729544" y="2831799"/>
            <a:ext cx="103970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Chalkboard" panose="03050602040202020205" pitchFamily="66" charset="77"/>
              </a:rPr>
              <a:t>My email: 			</a:t>
            </a:r>
            <a:r>
              <a:rPr lang="en-US" sz="2000" dirty="0" err="1">
                <a:latin typeface="Chalkboard" panose="03050602040202020205" pitchFamily="66" charset="77"/>
              </a:rPr>
              <a:t>thor.whalen</a:t>
            </a:r>
            <a:r>
              <a:rPr lang="en-US" sz="2000" dirty="0">
                <a:latin typeface="Chalkboard" panose="03050602040202020205" pitchFamily="66" charset="77"/>
              </a:rPr>
              <a:t> at analog (or </a:t>
            </a:r>
            <a:r>
              <a:rPr lang="en-US" sz="2000" dirty="0" err="1">
                <a:latin typeface="Chalkboard" panose="03050602040202020205" pitchFamily="66" charset="77"/>
              </a:rPr>
              <a:t>gmail</a:t>
            </a:r>
            <a:r>
              <a:rPr lang="en-US" sz="2000" dirty="0">
                <a:latin typeface="Chalkboard" panose="03050602040202020205" pitchFamily="66" charset="77"/>
              </a:rPr>
              <a:t>)</a:t>
            </a:r>
          </a:p>
          <a:p>
            <a:r>
              <a:rPr lang="en-US" sz="2000" dirty="0">
                <a:latin typeface="Chalkboard" panose="03050602040202020205" pitchFamily="66" charset="77"/>
              </a:rPr>
              <a:t>py2store repo: 			</a:t>
            </a:r>
            <a:r>
              <a:rPr lang="en-US" sz="2000" dirty="0">
                <a:hlinkClick r:id="rId3"/>
              </a:rPr>
              <a:t>https://github.com/i2mint/py2store</a:t>
            </a:r>
            <a:endParaRPr lang="en-US" sz="2000" dirty="0">
              <a:latin typeface="Chalkboard" panose="03050602040202020205" pitchFamily="66" charset="77"/>
            </a:endParaRPr>
          </a:p>
          <a:p>
            <a:r>
              <a:rPr lang="en-US" sz="2000" dirty="0">
                <a:latin typeface="Chalkboard" panose="03050602040202020205" pitchFamily="66" charset="77"/>
              </a:rPr>
              <a:t>A demo notebook for this talk:	</a:t>
            </a:r>
            <a:r>
              <a:rPr lang="en-US" sz="2000" dirty="0">
                <a:hlinkClick r:id="rId4"/>
              </a:rPr>
              <a:t>https://github.com/i2mint/examples/tree/master/pybay_2019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5315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814514B-56D3-CF4D-A2AC-67CA939BD139}"/>
              </a:ext>
            </a:extLst>
          </p:cNvPr>
          <p:cNvSpPr/>
          <p:nvPr/>
        </p:nvSpPr>
        <p:spPr>
          <a:xfrm>
            <a:off x="3070581" y="3409245"/>
            <a:ext cx="1372055" cy="114565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halkboard"/>
                <a:cs typeface="Chalkboard"/>
              </a:rPr>
              <a:t>What I have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8367B66-9AA5-504C-8557-740784DD0E36}"/>
              </a:ext>
            </a:extLst>
          </p:cNvPr>
          <p:cNvSpPr/>
          <p:nvPr/>
        </p:nvSpPr>
        <p:spPr>
          <a:xfrm>
            <a:off x="7625190" y="3409245"/>
            <a:ext cx="1372055" cy="1145651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13500000" scaled="0"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halkboard"/>
                <a:cs typeface="Chalkboard"/>
              </a:rPr>
              <a:t>What I want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48C150D-B727-8343-A156-DD69BF0E959D}"/>
              </a:ext>
            </a:extLst>
          </p:cNvPr>
          <p:cNvCxnSpPr>
            <a:cxnSpLocks/>
            <a:stCxn id="2" idx="3"/>
            <a:endCxn id="8" idx="1"/>
          </p:cNvCxnSpPr>
          <p:nvPr/>
        </p:nvCxnSpPr>
        <p:spPr>
          <a:xfrm flipV="1">
            <a:off x="4442636" y="3982069"/>
            <a:ext cx="967337" cy="2"/>
          </a:xfrm>
          <a:prstGeom prst="straightConnector1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E556E45-B868-074C-B80A-87A2EAE22B32}"/>
              </a:ext>
            </a:extLst>
          </p:cNvPr>
          <p:cNvSpPr/>
          <p:nvPr/>
        </p:nvSpPr>
        <p:spPr>
          <a:xfrm>
            <a:off x="5409973" y="3680018"/>
            <a:ext cx="1372055" cy="604101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13500000" scaled="0"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halkboard"/>
                <a:cs typeface="Chalkboard"/>
              </a:rPr>
              <a:t>make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C7F63A2-2B8B-0845-A547-4602137CE7B3}"/>
              </a:ext>
            </a:extLst>
          </p:cNvPr>
          <p:cNvSpPr/>
          <p:nvPr/>
        </p:nvSpPr>
        <p:spPr>
          <a:xfrm>
            <a:off x="5046134" y="2480666"/>
            <a:ext cx="2077155" cy="626527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13500000" scaled="0"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halkboard"/>
                <a:cs typeface="Chalkboard"/>
              </a:rPr>
              <a:t>Convention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108BEBD-F525-AB41-AA4F-95129D96B20D}"/>
              </a:ext>
            </a:extLst>
          </p:cNvPr>
          <p:cNvCxnSpPr>
            <a:cxnSpLocks/>
            <a:stCxn id="8" idx="3"/>
            <a:endCxn id="3" idx="1"/>
          </p:cNvCxnSpPr>
          <p:nvPr/>
        </p:nvCxnSpPr>
        <p:spPr>
          <a:xfrm>
            <a:off x="6782028" y="3982069"/>
            <a:ext cx="843162" cy="2"/>
          </a:xfrm>
          <a:prstGeom prst="straightConnector1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9FDDF2-0D46-D84E-9D90-0AD0011E6BE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>
            <a:off x="6084712" y="3107193"/>
            <a:ext cx="11289" cy="572825"/>
          </a:xfrm>
          <a:prstGeom prst="straightConnector1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7DFA02C-8A88-F545-99B0-710E05C72199}"/>
              </a:ext>
            </a:extLst>
          </p:cNvPr>
          <p:cNvSpPr/>
          <p:nvPr/>
        </p:nvSpPr>
        <p:spPr>
          <a:xfrm>
            <a:off x="5057422" y="1856893"/>
            <a:ext cx="2077155" cy="62652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halkboard"/>
                <a:cs typeface="Chalkboard"/>
              </a:rPr>
              <a:t>Configuration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84C9AE-AB05-844D-B165-20F1813B1C2D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Does this process look familiar?</a:t>
            </a:r>
          </a:p>
        </p:txBody>
      </p:sp>
    </p:spTree>
    <p:extLst>
      <p:ext uri="{BB962C8B-B14F-4D97-AF65-F5344CB8AC3E}">
        <p14:creationId xmlns:p14="http://schemas.microsoft.com/office/powerpoint/2010/main" val="1801511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66681FD-A671-4B4F-86F4-F0DACFB2E79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3343360" y="1628899"/>
            <a:ext cx="5505279" cy="287536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C6A66D2-22C8-A146-8626-886A08EDDA0C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py2ui</a:t>
            </a:r>
          </a:p>
        </p:txBody>
      </p:sp>
    </p:spTree>
    <p:extLst>
      <p:ext uri="{BB962C8B-B14F-4D97-AF65-F5344CB8AC3E}">
        <p14:creationId xmlns:p14="http://schemas.microsoft.com/office/powerpoint/2010/main" val="1407817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4C6A66D2-22C8-A146-8626-886A08EDDA0C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py2ui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7E09D0-E557-E448-94EE-490593748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53" y="1919111"/>
            <a:ext cx="10711032" cy="269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887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4C6A66D2-22C8-A146-8626-886A08EDDA0C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py2ui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832540-DAFD-9C44-A945-62547BE16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6876" y="1393533"/>
            <a:ext cx="2574708" cy="386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599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6A4E9F-BC1E-3B4E-B8AF-EE48969C1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673100"/>
            <a:ext cx="9880600" cy="5511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307752-B003-6E45-A527-2C80A635B639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py2ws (when it’s easy)</a:t>
            </a:r>
          </a:p>
        </p:txBody>
      </p:sp>
    </p:spTree>
    <p:extLst>
      <p:ext uri="{BB962C8B-B14F-4D97-AF65-F5344CB8AC3E}">
        <p14:creationId xmlns:p14="http://schemas.microsoft.com/office/powerpoint/2010/main" val="887161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C5093A-2ACC-3745-83B2-01D9DD44D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126295"/>
            <a:ext cx="7112000" cy="6718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4EB09C-2217-BF4B-AED1-90B1D4CD9841}"/>
              </a:ext>
            </a:extLst>
          </p:cNvPr>
          <p:cNvSpPr txBox="1"/>
          <p:nvPr/>
        </p:nvSpPr>
        <p:spPr>
          <a:xfrm>
            <a:off x="0" y="2057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py2ws (when it’s harder)</a:t>
            </a:r>
          </a:p>
        </p:txBody>
      </p:sp>
    </p:spTree>
    <p:extLst>
      <p:ext uri="{BB962C8B-B14F-4D97-AF65-F5344CB8AC3E}">
        <p14:creationId xmlns:p14="http://schemas.microsoft.com/office/powerpoint/2010/main" val="3212093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  <a:latin typeface="Chalkboard" panose="03050602040202020205" pitchFamily="66" charset="7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1200" dirty="0" smtClean="0">
            <a:latin typeface="Chalkboard" panose="03050602040202020205" pitchFamily="66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</TotalTime>
  <Words>963</Words>
  <Application>Microsoft Macintosh PowerPoint</Application>
  <PresentationFormat>Widescreen</PresentationFormat>
  <Paragraphs>189</Paragraphs>
  <Slides>36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Chalkboard</vt:lpstr>
      <vt:lpstr>Courier</vt:lpstr>
      <vt:lpstr>Office Theme</vt:lpstr>
      <vt:lpstr>py2store A DAO of Python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py2store just… do it!</dc:title>
  <dc:creator>Thor Whalen</dc:creator>
  <cp:lastModifiedBy>Thor Whalen</cp:lastModifiedBy>
  <cp:revision>73</cp:revision>
  <cp:lastPrinted>2019-08-18T18:53:50Z</cp:lastPrinted>
  <dcterms:created xsi:type="dcterms:W3CDTF">2019-08-17T20:40:15Z</dcterms:created>
  <dcterms:modified xsi:type="dcterms:W3CDTF">2019-08-20T17:59:57Z</dcterms:modified>
</cp:coreProperties>
</file>